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notesSlides/notesSlide12.xml" ContentType="application/vnd.openxmlformats-officedocument.presentationml.notesSlide+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notesSlides/notesSlide14.xml" ContentType="application/vnd.openxmlformats-officedocument.presentationml.notesSlide+xml"/>
  <Override PartName="/ppt/tags/tag74.xml" ContentType="application/vnd.openxmlformats-officedocument.presentationml.tags+xml"/>
  <Override PartName="/ppt/notesSlides/notesSlide15.xml" ContentType="application/vnd.openxmlformats-officedocument.presentationml.notesSlide+xml"/>
  <Override PartName="/ppt/tags/tag7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6.xml" ContentType="application/vnd.openxmlformats-officedocument.presentationml.tags+xml"/>
  <Override PartName="/ppt/notesSlides/notesSlide18.xml" ContentType="application/vnd.openxmlformats-officedocument.presentationml.notesSlide+xml"/>
  <Override PartName="/ppt/tags/tag7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8.xml" ContentType="application/vnd.openxmlformats-officedocument.presentationml.tags+xml"/>
  <Override PartName="/ppt/notesSlides/notesSlide21.xml" ContentType="application/vnd.openxmlformats-officedocument.presentationml.notesSlide+xml"/>
  <Override PartName="/ppt/tags/tag7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0.xml" ContentType="application/vnd.openxmlformats-officedocument.presentationml.tags+xml"/>
  <Override PartName="/ppt/notesSlides/notesSlide24.xml" ContentType="application/vnd.openxmlformats-officedocument.presentationml.notesSlide+xml"/>
  <Override PartName="/ppt/tags/tag81.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2"/>
    <p:sldId id="278" r:id="rId3"/>
    <p:sldId id="272" r:id="rId4"/>
    <p:sldId id="273" r:id="rId5"/>
    <p:sldId id="279" r:id="rId6"/>
    <p:sldId id="257" r:id="rId7"/>
    <p:sldId id="280" r:id="rId8"/>
    <p:sldId id="261" r:id="rId9"/>
    <p:sldId id="281" r:id="rId10"/>
    <p:sldId id="282" r:id="rId11"/>
    <p:sldId id="283" r:id="rId12"/>
    <p:sldId id="284" r:id="rId13"/>
    <p:sldId id="285" r:id="rId14"/>
    <p:sldId id="286" r:id="rId15"/>
    <p:sldId id="287" r:id="rId16"/>
    <p:sldId id="288" r:id="rId17"/>
    <p:sldId id="290" r:id="rId18"/>
    <p:sldId id="291" r:id="rId19"/>
    <p:sldId id="289" r:id="rId20"/>
    <p:sldId id="292" r:id="rId21"/>
    <p:sldId id="293" r:id="rId22"/>
    <p:sldId id="294" r:id="rId23"/>
    <p:sldId id="295" r:id="rId24"/>
    <p:sldId id="296" r:id="rId25"/>
    <p:sldId id="277" r:id="rId26"/>
    <p:sldId id="297"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E2F4"/>
    <a:srgbClr val="238BC1"/>
    <a:srgbClr val="FFFFFF"/>
    <a:srgbClr val="FAFAFA"/>
    <a:srgbClr val="DCDCDC"/>
    <a:srgbClr val="F0F0F0"/>
    <a:srgbClr val="E6E6E6"/>
    <a:srgbClr val="C8C8C8"/>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65617"/>
  </p:normalViewPr>
  <p:slideViewPr>
    <p:cSldViewPr snapToGrid="0">
      <p:cViewPr varScale="1">
        <p:scale>
          <a:sx n="85" d="100"/>
          <a:sy n="85" d="100"/>
        </p:scale>
        <p:origin x="2376" y="168"/>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字魂59号-创粗黑" panose="00000500000000000000" pitchFamily="2" charset="-122"/>
                <a:ea typeface="字魂59号-创粗黑" panose="00000500000000000000" pitchFamily="2" charset="-122"/>
              </a:rPr>
              <a:t>2024/9/16</a:t>
            </a:fld>
            <a:endParaRPr lang="zh-CN" altLang="en-US" dirty="0">
              <a:latin typeface="字魂59号-创粗黑" panose="00000500000000000000" pitchFamily="2" charset="-122"/>
              <a:ea typeface="字魂59号-创粗黑"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字魂59号-创粗黑" panose="00000500000000000000" pitchFamily="2" charset="-122"/>
                <a:ea typeface="字魂59号-创粗黑" panose="00000500000000000000" pitchFamily="2" charset="-122"/>
              </a:rPr>
              <a:t>‹#›</a:t>
            </a:fld>
            <a:endParaRPr lang="zh-CN" altLang="en-US" dirty="0">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54949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1AC49D05-6128-4D0D-A32A-06A5E73B386C}" type="datetimeFigureOut">
              <a:rPr lang="zh-CN" altLang="en-US" smtClean="0"/>
              <a:pPr/>
              <a:t>2024/9/16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5849F42C-2DAE-424C-A4B8-3140182C3E9F}" type="slidenum">
              <a:rPr lang="zh-CN" altLang="en-US" smtClean="0"/>
              <a:pPr/>
              <a:t>‹#›</a:t>
            </a:fld>
            <a:endParaRPr lang="zh-CN" altLang="en-US" dirty="0"/>
          </a:p>
        </p:txBody>
      </p:sp>
    </p:spTree>
    <p:extLst>
      <p:ext uri="{BB962C8B-B14F-4D97-AF65-F5344CB8AC3E}">
        <p14:creationId xmlns:p14="http://schemas.microsoft.com/office/powerpoint/2010/main" val="3228470652"/>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Welcome everyone! </a:t>
            </a:r>
          </a:p>
          <a:p>
            <a:endParaRPr lang="en-US" b="0" i="0" dirty="0">
              <a:solidFill>
                <a:srgbClr val="D4D4D4"/>
              </a:solidFill>
              <a:effectLst/>
              <a:latin typeface="-apple-system"/>
            </a:endParaRPr>
          </a:p>
          <a:p>
            <a:r>
              <a:rPr lang="en-US" b="0" i="0" dirty="0">
                <a:solidFill>
                  <a:srgbClr val="D4D4D4"/>
                </a:solidFill>
                <a:effectLst/>
                <a:latin typeface="-apple-system"/>
              </a:rPr>
              <a:t>Today, I want to talk about how we can ”harmonize” Asynchronous Systems. As humans we use metaphors and abstraction to cope with complexity and I thought I would use the Just In Time delivery metaphor from Supply Chain Management to help us see how we can use NATS, </a:t>
            </a:r>
            <a:r>
              <a:rPr lang="en-US" b="0" i="0" dirty="0" err="1">
                <a:solidFill>
                  <a:srgbClr val="D4D4D4"/>
                </a:solidFill>
                <a:effectLst/>
                <a:latin typeface="-apple-system"/>
              </a:rPr>
              <a:t>CloudEvents</a:t>
            </a:r>
            <a:r>
              <a:rPr lang="en-US" b="0" i="0" dirty="0">
                <a:solidFill>
                  <a:srgbClr val="D4D4D4"/>
                </a:solidFill>
                <a:effectLst/>
                <a:latin typeface="-apple-system"/>
              </a:rPr>
              <a:t>, and </a:t>
            </a:r>
            <a:r>
              <a:rPr lang="en-US" b="0" i="0" dirty="0" err="1">
                <a:solidFill>
                  <a:srgbClr val="D4D4D4"/>
                </a:solidFill>
                <a:effectLst/>
                <a:latin typeface="-apple-system"/>
              </a:rPr>
              <a:t>AsyncAPI</a:t>
            </a:r>
            <a:r>
              <a:rPr lang="en-US" b="0" i="0" dirty="0">
                <a:solidFill>
                  <a:srgbClr val="D4D4D4"/>
                </a:solidFill>
                <a:effectLst/>
                <a:latin typeface="-apple-system"/>
              </a:rPr>
              <a:t> to create robust, scalable solutions.</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2599402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10</a:t>
            </a:fld>
            <a:endParaRPr lang="zh-CN" altLang="en-US" dirty="0"/>
          </a:p>
        </p:txBody>
      </p:sp>
    </p:spTree>
    <p:extLst>
      <p:ext uri="{BB962C8B-B14F-4D97-AF65-F5344CB8AC3E}">
        <p14:creationId xmlns:p14="http://schemas.microsoft.com/office/powerpoint/2010/main" val="257176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931E3-0500-BDD1-FF8B-07ECB20198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EC95EA-DC16-98B1-39D5-0FCEE47336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6F3B8F-C2CE-2653-5710-842E571A4A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NATS is an old project it was initially released in 2011. It was later rewritten from Ruby to Go and later became a CNCF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NATS might be known as a messaging system, but it is much more than that. It is like a Connectivity Fabric, that can be used across your enterprise to connect both internal and external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you haven’t seen Derek Collison presentation called “Rethink Connectivity” I highly recommend it. Derek is NATS creator.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our Just In Time delivery metaphor, you can think of NATS both as the roads and the fleet of trucks, trains or airplanes.</a:t>
            </a:r>
            <a:endParaRPr lang="zh-CN" altLang="en-US" dirty="0"/>
          </a:p>
          <a:p>
            <a:endParaRPr lang="zh-CN" altLang="en-US" dirty="0"/>
          </a:p>
        </p:txBody>
      </p:sp>
      <p:sp>
        <p:nvSpPr>
          <p:cNvPr id="4" name="灯片编号占位符 3">
            <a:extLst>
              <a:ext uri="{FF2B5EF4-FFF2-40B4-BE49-F238E27FC236}">
                <a16:creationId xmlns:a16="http://schemas.microsoft.com/office/drawing/2014/main" id="{11D4DE67-CAAE-3BBE-D27B-E3C21FFE2691}"/>
              </a:ext>
            </a:extLst>
          </p:cNvPr>
          <p:cNvSpPr>
            <a:spLocks noGrp="1"/>
          </p:cNvSpPr>
          <p:nvPr>
            <p:ph type="sldNum" sz="quarter" idx="5"/>
          </p:nvPr>
        </p:nvSpPr>
        <p:spPr/>
        <p:txBody>
          <a:bodyPr/>
          <a:lstStyle/>
          <a:p>
            <a:fld id="{5849F42C-2DAE-424C-A4B8-3140182C3E9F}" type="slidenum">
              <a:rPr lang="zh-CN" altLang="en-US" smtClean="0"/>
              <a:pPr/>
              <a:t>11</a:t>
            </a:fld>
            <a:endParaRPr lang="zh-CN" altLang="en-US" dirty="0"/>
          </a:p>
        </p:txBody>
      </p:sp>
    </p:spTree>
    <p:extLst>
      <p:ext uri="{BB962C8B-B14F-4D97-AF65-F5344CB8AC3E}">
        <p14:creationId xmlns:p14="http://schemas.microsoft.com/office/powerpoint/2010/main" val="2562663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68A0F-D992-84C8-705C-3FEAC24E81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2524F5-26F9-DBA0-4C33-E639394D0F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E7B105-7F1D-EA7A-9386-D9544EF69F2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3D6DA94-A27C-542E-C2A7-8914A1D11711}"/>
              </a:ext>
            </a:extLst>
          </p:cNvPr>
          <p:cNvSpPr>
            <a:spLocks noGrp="1"/>
          </p:cNvSpPr>
          <p:nvPr>
            <p:ph type="sldNum" sz="quarter" idx="5"/>
          </p:nvPr>
        </p:nvSpPr>
        <p:spPr/>
        <p:txBody>
          <a:bodyPr/>
          <a:lstStyle/>
          <a:p>
            <a:fld id="{5849F42C-2DAE-424C-A4B8-3140182C3E9F}" type="slidenum">
              <a:rPr lang="zh-CN" altLang="en-US" smtClean="0"/>
              <a:pPr/>
              <a:t>12</a:t>
            </a:fld>
            <a:endParaRPr lang="zh-CN" altLang="en-US" dirty="0"/>
          </a:p>
        </p:txBody>
      </p:sp>
    </p:spTree>
    <p:extLst>
      <p:ext uri="{BB962C8B-B14F-4D97-AF65-F5344CB8AC3E}">
        <p14:creationId xmlns:p14="http://schemas.microsoft.com/office/powerpoint/2010/main" val="1771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919AC-96DA-CF75-97E1-F9BADB044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978F89-F74D-F075-DE8C-658EB417C7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EC3359-8BD7-62E7-808F-6E115638D1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68A9DE9-0DBB-3962-F02F-8E81E9D3823A}"/>
              </a:ext>
            </a:extLst>
          </p:cNvPr>
          <p:cNvSpPr>
            <a:spLocks noGrp="1"/>
          </p:cNvSpPr>
          <p:nvPr>
            <p:ph type="sldNum" sz="quarter" idx="5"/>
          </p:nvPr>
        </p:nvSpPr>
        <p:spPr/>
        <p:txBody>
          <a:bodyPr/>
          <a:lstStyle/>
          <a:p>
            <a:fld id="{5849F42C-2DAE-424C-A4B8-3140182C3E9F}" type="slidenum">
              <a:rPr lang="zh-CN" altLang="en-US" smtClean="0"/>
              <a:pPr/>
              <a:t>13</a:t>
            </a:fld>
            <a:endParaRPr lang="zh-CN" altLang="en-US" dirty="0"/>
          </a:p>
        </p:txBody>
      </p:sp>
    </p:spTree>
    <p:extLst>
      <p:ext uri="{BB962C8B-B14F-4D97-AF65-F5344CB8AC3E}">
        <p14:creationId xmlns:p14="http://schemas.microsoft.com/office/powerpoint/2010/main" val="364347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612D9-3F33-69C4-82F5-3C762B1E7E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8AA6A3-DE6A-8CBF-8730-088E38ED12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C418C9-E3E0-97E1-90A7-A5707570A832}"/>
              </a:ext>
            </a:extLst>
          </p:cNvPr>
          <p:cNvSpPr>
            <a:spLocks noGrp="1"/>
          </p:cNvSpPr>
          <p:nvPr>
            <p:ph type="body" idx="1"/>
          </p:nvPr>
        </p:nvSpPr>
        <p:spPr/>
        <p:txBody>
          <a:bodyPr/>
          <a:lstStyle/>
          <a:p>
            <a:r>
              <a:rPr lang="en-US" altLang="zh-CN" dirty="0" err="1"/>
              <a:t>CloudEvents</a:t>
            </a:r>
            <a:r>
              <a:rPr lang="en-US" altLang="zh-CN" dirty="0"/>
              <a:t> is a very tiny specifications that has been build in collaboration with major tech companies including Amazon, Microsoft, Google, Adobe, etc.</a:t>
            </a:r>
          </a:p>
          <a:p>
            <a:endParaRPr lang="en-US" altLang="zh-CN" dirty="0"/>
          </a:p>
          <a:p>
            <a:r>
              <a:rPr lang="en-US" altLang="zh-CN" dirty="0"/>
              <a:t>Its focus is to provide essential metadata for any intermediary to be able to act, validate, transform or route. By design it doesn’t have all the bells and whistles, that you could find in other specifications. Anyone remember the good old days of various XML specifications </a:t>
            </a:r>
            <a:r>
              <a:rPr lang="en-US" altLang="zh-CN" dirty="0">
                <a:sym typeface="Wingdings" pitchFamily="2" charset="2"/>
              </a:rPr>
              <a:t>.</a:t>
            </a:r>
          </a:p>
          <a:p>
            <a:endParaRPr lang="en-US" altLang="zh-CN"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the Just In Time delivery metaphor, you can think of </a:t>
            </a:r>
            <a:r>
              <a:rPr lang="en-US" altLang="zh-CN" dirty="0" err="1"/>
              <a:t>CloudEvents</a:t>
            </a:r>
            <a:r>
              <a:rPr lang="en-US" altLang="zh-CN" dirty="0"/>
              <a:t> as the standard sized boxes or containers that have labels and routing details, but we don’t necessarily know what is inside those boxes.</a:t>
            </a:r>
            <a:endParaRPr lang="zh-CN" altLang="en-US" dirty="0"/>
          </a:p>
          <a:p>
            <a:endParaRPr lang="zh-CN" altLang="en-US" dirty="0"/>
          </a:p>
        </p:txBody>
      </p:sp>
      <p:sp>
        <p:nvSpPr>
          <p:cNvPr id="4" name="灯片编号占位符 3">
            <a:extLst>
              <a:ext uri="{FF2B5EF4-FFF2-40B4-BE49-F238E27FC236}">
                <a16:creationId xmlns:a16="http://schemas.microsoft.com/office/drawing/2014/main" id="{DDD5EBB8-7315-49FE-BFB0-D047A73ACFA4}"/>
              </a:ext>
            </a:extLst>
          </p:cNvPr>
          <p:cNvSpPr>
            <a:spLocks noGrp="1"/>
          </p:cNvSpPr>
          <p:nvPr>
            <p:ph type="sldNum" sz="quarter" idx="5"/>
          </p:nvPr>
        </p:nvSpPr>
        <p:spPr/>
        <p:txBody>
          <a:bodyPr/>
          <a:lstStyle/>
          <a:p>
            <a:fld id="{5849F42C-2DAE-424C-A4B8-3140182C3E9F}" type="slidenum">
              <a:rPr lang="zh-CN" altLang="en-US" smtClean="0"/>
              <a:pPr/>
              <a:t>14</a:t>
            </a:fld>
            <a:endParaRPr lang="zh-CN" altLang="en-US" dirty="0"/>
          </a:p>
        </p:txBody>
      </p:sp>
    </p:spTree>
    <p:extLst>
      <p:ext uri="{BB962C8B-B14F-4D97-AF65-F5344CB8AC3E}">
        <p14:creationId xmlns:p14="http://schemas.microsoft.com/office/powerpoint/2010/main" val="278924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E82F1-197D-568F-1581-992407C65F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506A85-E56C-7B65-D351-114F5223E0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8B2EF4-A53A-BD0D-5269-15E03E87EE4F}"/>
              </a:ext>
            </a:extLst>
          </p:cNvPr>
          <p:cNvSpPr>
            <a:spLocks noGrp="1"/>
          </p:cNvSpPr>
          <p:nvPr>
            <p:ph type="body" idx="1"/>
          </p:nvPr>
        </p:nvSpPr>
        <p:spPr/>
        <p:txBody>
          <a:bodyPr/>
          <a:lstStyle/>
          <a:p>
            <a:r>
              <a:rPr lang="en-US" altLang="zh-CN" dirty="0"/>
              <a:t>I like to think of </a:t>
            </a:r>
            <a:r>
              <a:rPr lang="en-US" altLang="zh-CN" dirty="0" err="1"/>
              <a:t>CloudEvents</a:t>
            </a:r>
            <a:r>
              <a:rPr lang="en-US" altLang="zh-CN" dirty="0"/>
              <a:t> as J. E. M. – Just Enough Metadata, the reason I am mentioning this is that we as engineers tend to add more and more to a specification, we always see use cases and things we can add.</a:t>
            </a:r>
          </a:p>
          <a:p>
            <a:endParaRPr lang="en-US" altLang="zh-CN" dirty="0"/>
          </a:p>
          <a:p>
            <a:r>
              <a:rPr lang="en-US" altLang="zh-CN" dirty="0"/>
              <a:t>But in engineering just like in cooking or art, we should find a balance and use “just enough”.</a:t>
            </a:r>
          </a:p>
          <a:p>
            <a:endParaRPr lang="en-US" altLang="zh-CN" dirty="0"/>
          </a:p>
          <a:p>
            <a:r>
              <a:rPr lang="en-US" altLang="zh-CN" dirty="0" err="1"/>
              <a:t>CloudEvents</a:t>
            </a:r>
            <a:r>
              <a:rPr lang="en-US" altLang="zh-CN" dirty="0"/>
              <a:t> spec is starting to add other things like discovery, </a:t>
            </a:r>
            <a:r>
              <a:rPr lang="en-US" altLang="zh-CN" dirty="0" err="1"/>
              <a:t>etc</a:t>
            </a:r>
            <a:r>
              <a:rPr lang="en-US" altLang="zh-CN" dirty="0"/>
              <a:t> and I am not sure if this the right move.</a:t>
            </a:r>
          </a:p>
          <a:p>
            <a:endParaRPr lang="en-US" altLang="zh-CN" dirty="0"/>
          </a:p>
        </p:txBody>
      </p:sp>
      <p:sp>
        <p:nvSpPr>
          <p:cNvPr id="4" name="灯片编号占位符 3">
            <a:extLst>
              <a:ext uri="{FF2B5EF4-FFF2-40B4-BE49-F238E27FC236}">
                <a16:creationId xmlns:a16="http://schemas.microsoft.com/office/drawing/2014/main" id="{FE94B4DD-1CAC-E7C1-8D69-FC9F15366B1C}"/>
              </a:ext>
            </a:extLst>
          </p:cNvPr>
          <p:cNvSpPr>
            <a:spLocks noGrp="1"/>
          </p:cNvSpPr>
          <p:nvPr>
            <p:ph type="sldNum" sz="quarter" idx="5"/>
          </p:nvPr>
        </p:nvSpPr>
        <p:spPr/>
        <p:txBody>
          <a:bodyPr/>
          <a:lstStyle/>
          <a:p>
            <a:fld id="{5849F42C-2DAE-424C-A4B8-3140182C3E9F}" type="slidenum">
              <a:rPr lang="zh-CN" altLang="en-US" smtClean="0"/>
              <a:pPr/>
              <a:t>16</a:t>
            </a:fld>
            <a:endParaRPr lang="zh-CN" altLang="en-US" dirty="0"/>
          </a:p>
        </p:txBody>
      </p:sp>
    </p:spTree>
    <p:extLst>
      <p:ext uri="{BB962C8B-B14F-4D97-AF65-F5344CB8AC3E}">
        <p14:creationId xmlns:p14="http://schemas.microsoft.com/office/powerpoint/2010/main" val="2586039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CE24-E5A3-47B4-21D8-55B8F79C3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2624C9-2AB6-4104-ACB2-1E43DECE86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818872-866D-0D14-3408-616E3BC8703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4828010-0629-62CA-7AD1-91503B8BC737}"/>
              </a:ext>
            </a:extLst>
          </p:cNvPr>
          <p:cNvSpPr>
            <a:spLocks noGrp="1"/>
          </p:cNvSpPr>
          <p:nvPr>
            <p:ph type="sldNum" sz="quarter" idx="5"/>
          </p:nvPr>
        </p:nvSpPr>
        <p:spPr/>
        <p:txBody>
          <a:bodyPr/>
          <a:lstStyle/>
          <a:p>
            <a:fld id="{5849F42C-2DAE-424C-A4B8-3140182C3E9F}" type="slidenum">
              <a:rPr lang="zh-CN" altLang="en-US" smtClean="0"/>
              <a:pPr/>
              <a:t>17</a:t>
            </a:fld>
            <a:endParaRPr lang="zh-CN" altLang="en-US" dirty="0"/>
          </a:p>
        </p:txBody>
      </p:sp>
    </p:spTree>
    <p:extLst>
      <p:ext uri="{BB962C8B-B14F-4D97-AF65-F5344CB8AC3E}">
        <p14:creationId xmlns:p14="http://schemas.microsoft.com/office/powerpoint/2010/main" val="3406817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18</a:t>
            </a:fld>
            <a:endParaRPr lang="zh-CN" altLang="en-US" dirty="0"/>
          </a:p>
        </p:txBody>
      </p:sp>
    </p:spTree>
    <p:extLst>
      <p:ext uri="{BB962C8B-B14F-4D97-AF65-F5344CB8AC3E}">
        <p14:creationId xmlns:p14="http://schemas.microsoft.com/office/powerpoint/2010/main" val="1020301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DC174-70CD-2775-5D67-8AFC015353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EFB5C-F37C-5953-FDA8-904E7C930B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1B5ED9-2364-A4AD-6A33-5575412579A9}"/>
              </a:ext>
            </a:extLst>
          </p:cNvPr>
          <p:cNvSpPr>
            <a:spLocks noGrp="1"/>
          </p:cNvSpPr>
          <p:nvPr>
            <p:ph type="body" idx="1"/>
          </p:nvPr>
        </p:nvSpPr>
        <p:spPr/>
        <p:txBody>
          <a:bodyPr/>
          <a:lstStyle/>
          <a:p>
            <a:r>
              <a:rPr lang="en-US" altLang="zh-CN" dirty="0" err="1"/>
              <a:t>OpenAPI</a:t>
            </a:r>
            <a:r>
              <a:rPr lang="en-US" altLang="zh-CN" dirty="0"/>
              <a:t> is probably the well known by the majority and it is used to describe REST APIs aka RPCs. </a:t>
            </a:r>
            <a:r>
              <a:rPr lang="en-US" altLang="zh-CN" dirty="0" err="1"/>
              <a:t>AsyncAPI</a:t>
            </a:r>
            <a:r>
              <a:rPr lang="en-US" altLang="zh-CN" dirty="0"/>
              <a:t> the other hand is not new by any stretch but is not well known.</a:t>
            </a:r>
          </a:p>
          <a:p>
            <a:endParaRPr lang="en-US" altLang="zh-CN" dirty="0"/>
          </a:p>
          <a:p>
            <a:r>
              <a:rPr lang="en-US" altLang="zh-CN" dirty="0" err="1"/>
              <a:t>AsyncAPI</a:t>
            </a:r>
            <a:r>
              <a:rPr lang="en-US" altLang="zh-CN" dirty="0"/>
              <a:t> has an ambitious goal to be able to describe both RPC style APIs as well Event Driven API.</a:t>
            </a:r>
          </a:p>
          <a:p>
            <a:endParaRPr lang="en-US" altLang="zh-CN" dirty="0"/>
          </a:p>
          <a:p>
            <a:r>
              <a:rPr lang="en-US" altLang="zh-CN" dirty="0"/>
              <a:t>For our Just In Time delivery metaphor </a:t>
            </a:r>
            <a:r>
              <a:rPr lang="en-US" altLang="zh-CN" dirty="0" err="1"/>
              <a:t>AsyncAPI</a:t>
            </a:r>
            <a:r>
              <a:rPr lang="en-US" altLang="zh-CN" dirty="0"/>
              <a:t> is like a map or a route planner, that describes how packaged boxes or containers should go from source to destination, and it can contain detailed information about what is stored in the boxes and how the content of the boxes should be handled.</a:t>
            </a:r>
            <a:endParaRPr lang="zh-CN" altLang="en-US" dirty="0"/>
          </a:p>
        </p:txBody>
      </p:sp>
      <p:sp>
        <p:nvSpPr>
          <p:cNvPr id="4" name="灯片编号占位符 3">
            <a:extLst>
              <a:ext uri="{FF2B5EF4-FFF2-40B4-BE49-F238E27FC236}">
                <a16:creationId xmlns:a16="http://schemas.microsoft.com/office/drawing/2014/main" id="{0A95E72A-855D-24D3-1ED8-2A4043881449}"/>
              </a:ext>
            </a:extLst>
          </p:cNvPr>
          <p:cNvSpPr>
            <a:spLocks noGrp="1"/>
          </p:cNvSpPr>
          <p:nvPr>
            <p:ph type="sldNum" sz="quarter" idx="5"/>
          </p:nvPr>
        </p:nvSpPr>
        <p:spPr/>
        <p:txBody>
          <a:bodyPr/>
          <a:lstStyle/>
          <a:p>
            <a:fld id="{5849F42C-2DAE-424C-A4B8-3140182C3E9F}" type="slidenum">
              <a:rPr lang="zh-CN" altLang="en-US" smtClean="0"/>
              <a:pPr/>
              <a:t>19</a:t>
            </a:fld>
            <a:endParaRPr lang="zh-CN" altLang="en-US" dirty="0"/>
          </a:p>
        </p:txBody>
      </p:sp>
    </p:spTree>
    <p:extLst>
      <p:ext uri="{BB962C8B-B14F-4D97-AF65-F5344CB8AC3E}">
        <p14:creationId xmlns:p14="http://schemas.microsoft.com/office/powerpoint/2010/main" val="4255888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5281A-D7BE-4DB5-46B8-C864477A9D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5609A0-23CE-E1C1-4F7B-EA501E410D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0872E5-CD07-65DD-2156-5D7674DE2FA4}"/>
              </a:ext>
            </a:extLst>
          </p:cNvPr>
          <p:cNvSpPr>
            <a:spLocks noGrp="1"/>
          </p:cNvSpPr>
          <p:nvPr>
            <p:ph type="body" idx="1"/>
          </p:nvPr>
        </p:nvSpPr>
        <p:spPr/>
        <p:txBody>
          <a:bodyPr/>
          <a:lstStyle/>
          <a:p>
            <a:r>
              <a:rPr lang="en-US" altLang="zh-CN" dirty="0"/>
              <a:t>Now that we are done with the theoretical part, let’s see all these technologies in action.</a:t>
            </a:r>
            <a:endParaRPr lang="zh-CN" altLang="en-US" dirty="0"/>
          </a:p>
        </p:txBody>
      </p:sp>
      <p:sp>
        <p:nvSpPr>
          <p:cNvPr id="4" name="灯片编号占位符 3">
            <a:extLst>
              <a:ext uri="{FF2B5EF4-FFF2-40B4-BE49-F238E27FC236}">
                <a16:creationId xmlns:a16="http://schemas.microsoft.com/office/drawing/2014/main" id="{58D7659C-AE61-BDB9-79E3-4DE5C5B73AFC}"/>
              </a:ext>
            </a:extLst>
          </p:cNvPr>
          <p:cNvSpPr>
            <a:spLocks noGrp="1"/>
          </p:cNvSpPr>
          <p:nvPr>
            <p:ph type="sldNum" sz="quarter" idx="5"/>
          </p:nvPr>
        </p:nvSpPr>
        <p:spPr/>
        <p:txBody>
          <a:bodyPr/>
          <a:lstStyle/>
          <a:p>
            <a:fld id="{5849F42C-2DAE-424C-A4B8-3140182C3E9F}" type="slidenum">
              <a:rPr lang="zh-CN" altLang="en-US" smtClean="0"/>
              <a:pPr/>
              <a:t>20</a:t>
            </a:fld>
            <a:endParaRPr lang="zh-CN" altLang="en-US" dirty="0"/>
          </a:p>
        </p:txBody>
      </p:sp>
    </p:spTree>
    <p:extLst>
      <p:ext uri="{BB962C8B-B14F-4D97-AF65-F5344CB8AC3E}">
        <p14:creationId xmlns:p14="http://schemas.microsoft.com/office/powerpoint/2010/main" val="369297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98A8C-B16A-17AE-4D18-1F57CDEE5F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EAAE2F-9A19-5B1F-EAC2-9BC3AF68DC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D0666B-6891-C07B-B0FE-46FF633F2E38}"/>
              </a:ext>
            </a:extLst>
          </p:cNvPr>
          <p:cNvSpPr>
            <a:spLocks noGrp="1"/>
          </p:cNvSpPr>
          <p:nvPr>
            <p:ph type="body" idx="1"/>
          </p:nvPr>
        </p:nvSpPr>
        <p:spPr/>
        <p:txBody>
          <a:bodyPr/>
          <a:lstStyle/>
          <a:p>
            <a:r>
              <a:rPr lang="en-US" altLang="zh-CN" dirty="0"/>
              <a:t>Hello my name is Artur, I am Lead Senior Computer Scientist currently working at Adobe. You can find my on the Internet using these handles.</a:t>
            </a:r>
            <a:endParaRPr lang="zh-CN" altLang="en-US" dirty="0"/>
          </a:p>
        </p:txBody>
      </p:sp>
      <p:sp>
        <p:nvSpPr>
          <p:cNvPr id="4" name="灯片编号占位符 3">
            <a:extLst>
              <a:ext uri="{FF2B5EF4-FFF2-40B4-BE49-F238E27FC236}">
                <a16:creationId xmlns:a16="http://schemas.microsoft.com/office/drawing/2014/main" id="{5E7ADCB0-2008-0DD1-868C-358699EB02CE}"/>
              </a:ext>
            </a:extLst>
          </p:cNvPr>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364832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simplified version of a fictional observability platform. The purpose of this is to demonstrate the usage of NATS, </a:t>
            </a:r>
            <a:r>
              <a:rPr lang="en-US" dirty="0" err="1"/>
              <a:t>CloudEvents</a:t>
            </a:r>
            <a:r>
              <a:rPr lang="en-US" dirty="0"/>
              <a:t> and </a:t>
            </a:r>
            <a:r>
              <a:rPr lang="en-US" dirty="0" err="1"/>
              <a:t>AsyncAPI</a:t>
            </a:r>
            <a:r>
              <a:rPr lang="en-US" dirty="0"/>
              <a:t>.</a:t>
            </a:r>
          </a:p>
          <a:p>
            <a:endParaRPr lang="en-US" dirty="0"/>
          </a:p>
          <a:p>
            <a:r>
              <a:rPr lang="en-US" dirty="0"/>
              <a:t>Usually, people are defaulting to eCommerce examples, I decided to use Observability Platform as an example.</a:t>
            </a:r>
          </a:p>
          <a:p>
            <a:endParaRPr lang="en-US" dirty="0"/>
          </a:p>
          <a:p>
            <a:r>
              <a:rPr lang="en-US" dirty="0"/>
              <a:t>At a high level we have:</a:t>
            </a:r>
          </a:p>
          <a:p>
            <a:pPr marL="285750" indent="-285750">
              <a:buFont typeface="Arial" panose="020B0604020202020204" pitchFamily="34" charset="0"/>
              <a:buChar char="•"/>
            </a:pPr>
            <a:r>
              <a:rPr lang="en-US" dirty="0"/>
              <a:t>NATS – which acts a nervous system connecting all the pieces</a:t>
            </a:r>
          </a:p>
          <a:p>
            <a:pPr marL="285750" indent="-285750">
              <a:buFont typeface="Arial" panose="020B0604020202020204" pitchFamily="34" charset="0"/>
              <a:buChar char="•"/>
            </a:pPr>
            <a:r>
              <a:rPr lang="en-US" dirty="0"/>
              <a:t>Metrics Agents – that are collecting metrics data</a:t>
            </a:r>
          </a:p>
          <a:p>
            <a:pPr marL="285750" indent="-285750">
              <a:buFont typeface="Arial" panose="020B0604020202020204" pitchFamily="34" charset="0"/>
              <a:buChar char="•"/>
            </a:pPr>
            <a:r>
              <a:rPr lang="en-US" dirty="0"/>
              <a:t>Data Collection Service – responsible for data transformation, aggregation, </a:t>
            </a:r>
            <a:r>
              <a:rPr lang="en-US" dirty="0" err="1"/>
              <a:t>etc</a:t>
            </a:r>
            <a:endParaRPr lang="en-US" dirty="0"/>
          </a:p>
          <a:p>
            <a:pPr marL="285750" indent="-285750">
              <a:buFont typeface="Arial" panose="020B0604020202020204" pitchFamily="34" charset="0"/>
              <a:buChar char="•"/>
            </a:pPr>
            <a:r>
              <a:rPr lang="en-US" dirty="0"/>
              <a:t>Reporting Service – responsible for presenting the aggregated metrics</a:t>
            </a:r>
          </a:p>
          <a:p>
            <a:pPr marL="0" indent="0">
              <a:buFont typeface="Arial" panose="020B0604020202020204" pitchFamily="34" charset="0"/>
              <a:buNone/>
            </a:pPr>
            <a:endParaRPr lang="en-US" dirty="0"/>
          </a:p>
          <a:p>
            <a:pPr marL="0" indent="0">
              <a:buFont typeface="Arial" panose="020B0604020202020204" pitchFamily="34" charset="0"/>
              <a:buNone/>
            </a:pPr>
            <a:r>
              <a:rPr lang="en-US" b="0" i="0" dirty="0">
                <a:solidFill>
                  <a:srgbClr val="D4D4D4"/>
                </a:solidFill>
                <a:effectLst/>
                <a:latin typeface="-apple-system"/>
              </a:rPr>
              <a:t>Now, let’s see it in action. We’re going to simulate an observability platform. Watch as our agents send data, workers process it, and we visualize the results—all using NATS, </a:t>
            </a:r>
            <a:r>
              <a:rPr lang="en-US" b="0" i="0" dirty="0" err="1">
                <a:solidFill>
                  <a:srgbClr val="D4D4D4"/>
                </a:solidFill>
                <a:effectLst/>
                <a:latin typeface="-apple-system"/>
              </a:rPr>
              <a:t>CloudEvents</a:t>
            </a:r>
            <a:r>
              <a:rPr lang="en-US" b="0" i="0" dirty="0">
                <a:solidFill>
                  <a:srgbClr val="D4D4D4"/>
                </a:solidFill>
                <a:effectLst/>
                <a:latin typeface="-apple-system"/>
              </a:rPr>
              <a:t>, and </a:t>
            </a:r>
            <a:r>
              <a:rPr lang="en-US" b="0" i="0" dirty="0" err="1">
                <a:solidFill>
                  <a:srgbClr val="D4D4D4"/>
                </a:solidFill>
                <a:effectLst/>
                <a:latin typeface="-apple-system"/>
              </a:rPr>
              <a:t>AsyncAPI</a:t>
            </a:r>
            <a:r>
              <a:rPr lang="en-US" b="0" i="0" dirty="0">
                <a:solidFill>
                  <a:srgbClr val="D4D4D4"/>
                </a:solidFill>
                <a:effectLst/>
                <a:latin typeface="-apple-system"/>
              </a:rPr>
              <a:t>.</a:t>
            </a:r>
            <a:endParaRPr lang="en-US" dirty="0"/>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21</a:t>
            </a:fld>
            <a:endParaRPr lang="zh-CN" altLang="en-US" dirty="0"/>
          </a:p>
        </p:txBody>
      </p:sp>
    </p:spTree>
    <p:extLst>
      <p:ext uri="{BB962C8B-B14F-4D97-AF65-F5344CB8AC3E}">
        <p14:creationId xmlns:p14="http://schemas.microsoft.com/office/powerpoint/2010/main" val="1659901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6FE5-4E37-D02A-C43A-66F2977365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840521-CC54-2AB6-8296-8BD972410B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0B3C7-7360-1A6E-D00E-1E82BF584F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809C7D3-252A-2911-F0FE-F365715B1EB3}"/>
              </a:ext>
            </a:extLst>
          </p:cNvPr>
          <p:cNvSpPr>
            <a:spLocks noGrp="1"/>
          </p:cNvSpPr>
          <p:nvPr>
            <p:ph type="sldNum" sz="quarter" idx="5"/>
          </p:nvPr>
        </p:nvSpPr>
        <p:spPr/>
        <p:txBody>
          <a:bodyPr/>
          <a:lstStyle/>
          <a:p>
            <a:fld id="{5849F42C-2DAE-424C-A4B8-3140182C3E9F}" type="slidenum">
              <a:rPr lang="zh-CN" altLang="en-US" smtClean="0"/>
              <a:pPr/>
              <a:t>22</a:t>
            </a:fld>
            <a:endParaRPr lang="zh-CN" altLang="en-US" dirty="0"/>
          </a:p>
        </p:txBody>
      </p:sp>
    </p:spTree>
    <p:extLst>
      <p:ext uri="{BB962C8B-B14F-4D97-AF65-F5344CB8AC3E}">
        <p14:creationId xmlns:p14="http://schemas.microsoft.com/office/powerpoint/2010/main" val="255043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228AE-609B-080C-EA4F-63F61B550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9776D4-CECB-FFCD-9DCC-5ECECA7D1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2F3680-0039-C1BD-B8CE-98B33B54A295}"/>
              </a:ext>
            </a:extLst>
          </p:cNvPr>
          <p:cNvSpPr>
            <a:spLocks noGrp="1"/>
          </p:cNvSpPr>
          <p:nvPr>
            <p:ph type="body" idx="1"/>
          </p:nvPr>
        </p:nvSpPr>
        <p:spPr/>
        <p:txBody>
          <a:bodyPr/>
          <a:lstStyle/>
          <a:p>
            <a:r>
              <a:rPr lang="en-US" b="0" i="0" dirty="0">
                <a:solidFill>
                  <a:srgbClr val="D4D4D4"/>
                </a:solidFill>
                <a:effectLst/>
                <a:latin typeface="-apple-system"/>
              </a:rPr>
              <a:t>As we wrap up, remember the key players in your system: </a:t>
            </a:r>
          </a:p>
          <a:p>
            <a:pPr marL="285750" indent="-285750">
              <a:buFont typeface="Arial" panose="020B0604020202020204" pitchFamily="34" charset="0"/>
              <a:buChar char="•"/>
            </a:pPr>
            <a:r>
              <a:rPr lang="en-US" b="0" i="0" dirty="0">
                <a:solidFill>
                  <a:srgbClr val="D4D4D4"/>
                </a:solidFill>
                <a:effectLst/>
                <a:latin typeface="-apple-system"/>
              </a:rPr>
              <a:t>NATS - the transport mechanism, the nervous system of a solution,</a:t>
            </a:r>
          </a:p>
          <a:p>
            <a:pPr marL="285750" indent="-285750">
              <a:buFont typeface="Arial" panose="020B0604020202020204" pitchFamily="34" charset="0"/>
              <a:buChar char="•"/>
            </a:pPr>
            <a:r>
              <a:rPr lang="en-US" b="0" i="0" dirty="0" err="1">
                <a:solidFill>
                  <a:srgbClr val="D4D4D4"/>
                </a:solidFill>
                <a:effectLst/>
                <a:latin typeface="-apple-system"/>
              </a:rPr>
              <a:t>CloudEvents</a:t>
            </a:r>
            <a:r>
              <a:rPr lang="en-US" b="0" i="0" dirty="0">
                <a:solidFill>
                  <a:srgbClr val="D4D4D4"/>
                </a:solidFill>
                <a:effectLst/>
                <a:latin typeface="-apple-system"/>
              </a:rPr>
              <a:t> - the packaging, JEM</a:t>
            </a:r>
          </a:p>
          <a:p>
            <a:pPr marL="285750" indent="-285750">
              <a:buFont typeface="Arial" panose="020B0604020202020204" pitchFamily="34" charset="0"/>
              <a:buChar char="•"/>
            </a:pPr>
            <a:r>
              <a:rPr lang="en-US" b="0" i="0" dirty="0" err="1">
                <a:solidFill>
                  <a:srgbClr val="D4D4D4"/>
                </a:solidFill>
                <a:effectLst/>
                <a:latin typeface="-apple-system"/>
              </a:rPr>
              <a:t>AsyncAPI</a:t>
            </a:r>
            <a:r>
              <a:rPr lang="en-US" b="0" i="0" dirty="0">
                <a:solidFill>
                  <a:srgbClr val="D4D4D4"/>
                </a:solidFill>
                <a:effectLst/>
                <a:latin typeface="-apple-system"/>
              </a:rPr>
              <a:t> - the route planner.</a:t>
            </a:r>
          </a:p>
          <a:p>
            <a:pPr marL="285750" indent="-285750">
              <a:buFont typeface="Arial" panose="020B0604020202020204" pitchFamily="34" charset="0"/>
              <a:buChar char="•"/>
            </a:pPr>
            <a:endParaRPr lang="en-US" b="0" i="0" dirty="0">
              <a:solidFill>
                <a:srgbClr val="D4D4D4"/>
              </a:solidFill>
              <a:effectLst/>
              <a:latin typeface="-apple-system"/>
            </a:endParaRPr>
          </a:p>
          <a:p>
            <a:pPr marL="0" indent="0">
              <a:buFont typeface="Arial" panose="020B0604020202020204" pitchFamily="34" charset="0"/>
              <a:buNone/>
            </a:pPr>
            <a:r>
              <a:rPr lang="en-US" b="0" i="0" dirty="0">
                <a:solidFill>
                  <a:srgbClr val="D4D4D4"/>
                </a:solidFill>
                <a:effectLst/>
                <a:latin typeface="-apple-system"/>
              </a:rPr>
              <a:t>Together, they harmonize to create a resilient, efficient, and scalable system.</a:t>
            </a:r>
          </a:p>
          <a:p>
            <a:pPr marL="0" indent="0">
              <a:buFont typeface="Arial" panose="020B0604020202020204" pitchFamily="34" charset="0"/>
              <a:buNone/>
            </a:pPr>
            <a:endParaRPr lang="zh-CN" altLang="en-US" dirty="0"/>
          </a:p>
        </p:txBody>
      </p:sp>
      <p:sp>
        <p:nvSpPr>
          <p:cNvPr id="4" name="灯片编号占位符 3">
            <a:extLst>
              <a:ext uri="{FF2B5EF4-FFF2-40B4-BE49-F238E27FC236}">
                <a16:creationId xmlns:a16="http://schemas.microsoft.com/office/drawing/2014/main" id="{FA03CA61-0CBC-D616-4681-C63B90C94E89}"/>
              </a:ext>
            </a:extLst>
          </p:cNvPr>
          <p:cNvSpPr>
            <a:spLocks noGrp="1"/>
          </p:cNvSpPr>
          <p:nvPr>
            <p:ph type="sldNum" sz="quarter" idx="5"/>
          </p:nvPr>
        </p:nvSpPr>
        <p:spPr/>
        <p:txBody>
          <a:bodyPr/>
          <a:lstStyle/>
          <a:p>
            <a:fld id="{5849F42C-2DAE-424C-A4B8-3140182C3E9F}" type="slidenum">
              <a:rPr lang="zh-CN" altLang="en-US" smtClean="0"/>
              <a:pPr/>
              <a:t>23</a:t>
            </a:fld>
            <a:endParaRPr lang="zh-CN" altLang="en-US" dirty="0"/>
          </a:p>
        </p:txBody>
      </p:sp>
    </p:spTree>
    <p:extLst>
      <p:ext uri="{BB962C8B-B14F-4D97-AF65-F5344CB8AC3E}">
        <p14:creationId xmlns:p14="http://schemas.microsoft.com/office/powerpoint/2010/main" val="1292540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24</a:t>
            </a:fld>
            <a:endParaRPr lang="zh-CN" altLang="en-US" dirty="0"/>
          </a:p>
        </p:txBody>
      </p:sp>
    </p:spTree>
    <p:extLst>
      <p:ext uri="{BB962C8B-B14F-4D97-AF65-F5344CB8AC3E}">
        <p14:creationId xmlns:p14="http://schemas.microsoft.com/office/powerpoint/2010/main" val="2383322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Thank you! I hope you enjoyed our journey! Now, let’s dive into your questions. Feel free to ask anything about how these tools work or how you can start using them in your projects.</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435412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D8175-89FB-880E-3068-00CCA49677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9AF332-FAD4-34D1-E062-5A7BE89698A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E51415D-C285-0264-B964-B2071EB7003D}"/>
              </a:ext>
            </a:extLst>
          </p:cNvPr>
          <p:cNvSpPr>
            <a:spLocks noGrp="1"/>
          </p:cNvSpPr>
          <p:nvPr>
            <p:ph type="body" idx="1"/>
          </p:nvPr>
        </p:nvSpPr>
        <p:spPr/>
        <p:txBody>
          <a:bodyPr/>
          <a:lstStyle/>
          <a:p>
            <a:r>
              <a:rPr lang="en-US" altLang="zh-CN" dirty="0"/>
              <a:t>Here are some of the resources. All the code from the demo you can find in my GitHub repo. Feel free to check it out and open issues if you have any questions.</a:t>
            </a:r>
            <a:endParaRPr lang="zh-CN" altLang="en-US" dirty="0"/>
          </a:p>
        </p:txBody>
      </p:sp>
      <p:sp>
        <p:nvSpPr>
          <p:cNvPr id="4" name="灯片编号占位符 3">
            <a:extLst>
              <a:ext uri="{FF2B5EF4-FFF2-40B4-BE49-F238E27FC236}">
                <a16:creationId xmlns:a16="http://schemas.microsoft.com/office/drawing/2014/main" id="{C69986E0-8B1C-9579-9E9D-AD37917B3AA5}"/>
              </a:ext>
            </a:extLst>
          </p:cNvPr>
          <p:cNvSpPr>
            <a:spLocks noGrp="1"/>
          </p:cNvSpPr>
          <p:nvPr>
            <p:ph type="sldNum" sz="quarter" idx="5"/>
          </p:nvPr>
        </p:nvSpPr>
        <p:spPr/>
        <p:txBody>
          <a:bodyPr/>
          <a:lstStyle/>
          <a:p>
            <a:fld id="{5849F42C-2DAE-424C-A4B8-3140182C3E9F}" type="slidenum">
              <a:rPr lang="zh-CN" altLang="en-US" smtClean="0"/>
              <a:pPr/>
              <a:t>26</a:t>
            </a:fld>
            <a:endParaRPr lang="zh-CN" altLang="en-US" dirty="0"/>
          </a:p>
        </p:txBody>
      </p:sp>
    </p:spTree>
    <p:extLst>
      <p:ext uri="{BB962C8B-B14F-4D97-AF65-F5344CB8AC3E}">
        <p14:creationId xmlns:p14="http://schemas.microsoft.com/office/powerpoint/2010/main" val="251023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quick rundown of the things we will cover today. We will have a quick introduction, then we will briefly cover each technology, and I hope to have time for a quick demo.</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3</a:t>
            </a:fld>
            <a:endParaRPr lang="zh-CN" altLang="en-US" dirty="0"/>
          </a:p>
        </p:txBody>
      </p:sp>
    </p:spTree>
    <p:extLst>
      <p:ext uri="{BB962C8B-B14F-4D97-AF65-F5344CB8AC3E}">
        <p14:creationId xmlns:p14="http://schemas.microsoft.com/office/powerpoint/2010/main" val="313457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4</a:t>
            </a:fld>
            <a:endParaRPr lang="zh-CN" altLang="en-US" dirty="0"/>
          </a:p>
        </p:txBody>
      </p:sp>
    </p:spTree>
    <p:extLst>
      <p:ext uri="{BB962C8B-B14F-4D97-AF65-F5344CB8AC3E}">
        <p14:creationId xmlns:p14="http://schemas.microsoft.com/office/powerpoint/2010/main" val="165254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4D4D4"/>
                </a:solidFill>
                <a:effectLst/>
                <a:latin typeface="-apple-system"/>
              </a:rPr>
              <a:t>Asynchronous systems are like highways during rush hour—there’s a lot of traffic, and things need to keep moving. But unlike our real-world traffic, we can design these highways to be super-efficient!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4D4D4"/>
              </a:solidFill>
              <a:effectLst/>
              <a:latin typeface="-apple-system"/>
            </a:endParaRP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5</a:t>
            </a:fld>
            <a:endParaRPr lang="zh-CN" altLang="en-US" dirty="0"/>
          </a:p>
        </p:txBody>
      </p:sp>
    </p:spTree>
    <p:extLst>
      <p:ext uri="{BB962C8B-B14F-4D97-AF65-F5344CB8AC3E}">
        <p14:creationId xmlns:p14="http://schemas.microsoft.com/office/powerpoint/2010/main" val="307320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title of the talk mentions “harmonizing”, so I think it is important to understand the definition of “harmony” and “harmonizing”. I really like the piece with “cohesive and pleasing whole”.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engineers we forget that if something is pleasing most probably it will also be easier to understand.</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6</a:t>
            </a:fld>
            <a:endParaRPr lang="zh-CN" altLang="en-US" dirty="0"/>
          </a:p>
        </p:txBody>
      </p:sp>
    </p:spTree>
    <p:extLst>
      <p:ext uri="{BB962C8B-B14F-4D97-AF65-F5344CB8AC3E}">
        <p14:creationId xmlns:p14="http://schemas.microsoft.com/office/powerpoint/2010/main" val="181687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in the beginning,  we will be using Just In Time delivery from Supply Chain Management.</a:t>
            </a:r>
            <a:br>
              <a:rPr lang="en-US" dirty="0"/>
            </a:br>
            <a:endParaRPr lang="en-US" dirty="0"/>
          </a:p>
          <a:p>
            <a:r>
              <a:rPr lang="en-US" dirty="0"/>
              <a:t>This picture tries to depict how boxed good are moved around in a very efficient and predictable way.</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7</a:t>
            </a:fld>
            <a:endParaRPr lang="zh-CN" altLang="en-US" dirty="0"/>
          </a:p>
        </p:txBody>
      </p:sp>
    </p:spTree>
    <p:extLst>
      <p:ext uri="{BB962C8B-B14F-4D97-AF65-F5344CB8AC3E}">
        <p14:creationId xmlns:p14="http://schemas.microsoft.com/office/powerpoint/2010/main" val="84228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Supply Chain Management we have a lot of concepts, but for the sake of simplicity I decided to focus on:</a:t>
            </a:r>
          </a:p>
          <a:p>
            <a:pPr marL="285750" indent="-285750">
              <a:buFont typeface="Arial" panose="020B0604020202020204" pitchFamily="34" charset="0"/>
              <a:buChar char="•"/>
            </a:pPr>
            <a:r>
              <a:rPr lang="en-US" altLang="zh-CN" dirty="0"/>
              <a:t>Transportation – where NATS is the star of the show</a:t>
            </a:r>
          </a:p>
          <a:p>
            <a:pPr marL="285750" indent="-285750">
              <a:buFont typeface="Arial" panose="020B0604020202020204" pitchFamily="34" charset="0"/>
              <a:buChar char="•"/>
            </a:pPr>
            <a:r>
              <a:rPr lang="en-US" altLang="zh-CN" dirty="0"/>
              <a:t>Packaging – here we have </a:t>
            </a:r>
            <a:r>
              <a:rPr lang="en-US" altLang="zh-CN" dirty="0" err="1"/>
              <a:t>CloudEvents</a:t>
            </a:r>
            <a:endParaRPr lang="en-US" altLang="zh-CN" dirty="0"/>
          </a:p>
          <a:p>
            <a:pPr marL="285750" indent="-285750">
              <a:buFont typeface="Arial" panose="020B0604020202020204" pitchFamily="34" charset="0"/>
              <a:buChar char="•"/>
            </a:pPr>
            <a:r>
              <a:rPr lang="en-US" altLang="zh-CN" dirty="0" err="1"/>
              <a:t>AsyncAPI</a:t>
            </a:r>
            <a:r>
              <a:rPr lang="en-US" altLang="zh-CN" dirty="0"/>
              <a:t> – it serves as a map or a route planner, providing the optimal route from point A to point B</a:t>
            </a:r>
          </a:p>
          <a:p>
            <a:pPr marL="285750" indent="-285750">
              <a:buFontTx/>
              <a:buChar char="-"/>
            </a:pPr>
            <a:endParaRPr lang="en-US" altLang="zh-CN" dirty="0"/>
          </a:p>
          <a:p>
            <a:pPr marL="285750" indent="-285750">
              <a:buFontTx/>
              <a:buChar char="-"/>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8</a:t>
            </a:fld>
            <a:endParaRPr lang="zh-CN" altLang="en-US" dirty="0"/>
          </a:p>
        </p:txBody>
      </p:sp>
    </p:spTree>
    <p:extLst>
      <p:ext uri="{BB962C8B-B14F-4D97-AF65-F5344CB8AC3E}">
        <p14:creationId xmlns:p14="http://schemas.microsoft.com/office/powerpoint/2010/main" val="313090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25CA-594E-6864-6107-F04EF0A37E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FFD87E-4B55-F314-CB55-CC622B14DB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F68D6C-283B-7E81-CE4E-7897B1E4671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65F083-BCA6-4129-B289-52EFBFE18B7F}"/>
              </a:ext>
            </a:extLst>
          </p:cNvPr>
          <p:cNvSpPr>
            <a:spLocks noGrp="1"/>
          </p:cNvSpPr>
          <p:nvPr>
            <p:ph type="sldNum" sz="quarter" idx="5"/>
          </p:nvPr>
        </p:nvSpPr>
        <p:spPr/>
        <p:txBody>
          <a:bodyPr/>
          <a:lstStyle/>
          <a:p>
            <a:fld id="{5849F42C-2DAE-424C-A4B8-3140182C3E9F}" type="slidenum">
              <a:rPr lang="zh-CN" altLang="en-US" smtClean="0"/>
              <a:pPr/>
              <a:t>9</a:t>
            </a:fld>
            <a:endParaRPr lang="zh-CN" altLang="en-US" dirty="0"/>
          </a:p>
        </p:txBody>
      </p:sp>
    </p:spTree>
    <p:extLst>
      <p:ext uri="{BB962C8B-B14F-4D97-AF65-F5344CB8AC3E}">
        <p14:creationId xmlns:p14="http://schemas.microsoft.com/office/powerpoint/2010/main" val="149202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tr-TR" altLang="zh-CN" dirty="0"/>
              <a:t>Freepptbackgrounds.net</a:t>
            </a:r>
            <a:endParaRPr lang="zh-CN" altLang="en-US" dirty="0"/>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ltLang="zh-CN" dirty="0"/>
              <a:t>www.freepptbackgrounds.net</a:t>
            </a:r>
            <a:endParaRPr lang="zh-CN" altLang="en-US" dirty="0"/>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2024/9/16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hasCustomPrompt="1"/>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lide 2">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idx="1" hasCustomPrompt="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ide 3">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tr-TR" altLang="zh-CN" dirty="0"/>
              <a:t>Freepptbackgrounds.net</a:t>
            </a:r>
            <a:endParaRPr lang="zh-CN" altLang="en-US" dirty="0"/>
          </a:p>
        </p:txBody>
      </p:sp>
      <p:sp>
        <p:nvSpPr>
          <p:cNvPr id="3" name="文本占位符 2"/>
          <p:cNvSpPr>
            <a:spLocks noGrp="1"/>
          </p:cNvSpPr>
          <p:nvPr>
            <p:ph type="body" idx="1" hasCustomPrompt="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字魂59号-创粗黑" panose="00000500000000000000" pitchFamily="2"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ltLang="zh-CN" dirty="0"/>
              <a:t>www.freepptbackgrounds.net</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lide 4">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sz="half" idx="1" hasCustomPrompt="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内容占位符 3"/>
          <p:cNvSpPr>
            <a:spLocks noGrp="1"/>
          </p:cNvSpPr>
          <p:nvPr>
            <p:ph sz="half" idx="2" hasCustomPrompt="1"/>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2024/9/16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lide 5">
    <p:spTree>
      <p:nvGrpSpPr>
        <p:cNvPr id="1" name=""/>
        <p:cNvGrpSpPr/>
        <p:nvPr/>
      </p:nvGrpSpPr>
      <p:grpSpPr>
        <a:xfrm>
          <a:off x="0" y="0"/>
          <a:ext cx="0" cy="0"/>
          <a:chOff x="0" y="0"/>
          <a:chExt cx="0" cy="0"/>
        </a:xfrm>
      </p:grpSpPr>
      <p:sp>
        <p:nvSpPr>
          <p:cNvPr id="11" name="矩形 10"/>
          <p:cNvSpPr/>
          <p:nvPr userDrawn="1"/>
        </p:nvSpPr>
        <p:spPr>
          <a:xfrm>
            <a:off x="8052512" y="4187236"/>
            <a:ext cx="775136" cy="246221"/>
          </a:xfrm>
          <a:prstGeom prst="rect">
            <a:avLst/>
          </a:prstGeom>
        </p:spPr>
        <p:txBody>
          <a:bodyPr wrap="square">
            <a:spAutoFit/>
          </a:bodyPr>
          <a:lstStyle/>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模板下载：</a:t>
            </a:r>
            <a:r>
              <a:rPr lang="en-US" altLang="zh-CN" sz="100" dirty="0">
                <a:solidFill>
                  <a:schemeClr val="accent5">
                    <a:lumMod val="50000"/>
                  </a:schemeClr>
                </a:solidFill>
                <a:latin typeface="Calibri"/>
                <a:ea typeface="宋体"/>
              </a:rPr>
              <a:t>www.1ppt.com/moban/     </a:t>
            </a:r>
            <a:r>
              <a:rPr lang="zh-CN" altLang="en-US" sz="100" dirty="0">
                <a:solidFill>
                  <a:schemeClr val="accent5">
                    <a:lumMod val="50000"/>
                  </a:schemeClr>
                </a:solidFill>
                <a:latin typeface="Calibri"/>
                <a:ea typeface="宋体"/>
              </a:rPr>
              <a:t>行业</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www.1ppt.com/hangye/ </a:t>
            </a:r>
          </a:p>
          <a:p>
            <a:r>
              <a:rPr lang="zh-CN" altLang="en-US" sz="100" dirty="0">
                <a:solidFill>
                  <a:schemeClr val="accent5">
                    <a:lumMod val="50000"/>
                  </a:schemeClr>
                </a:solidFill>
                <a:latin typeface="Calibri"/>
                <a:ea typeface="宋体"/>
              </a:rPr>
              <a:t>节日</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www.1ppt.com/jieri/           PPT</a:t>
            </a:r>
            <a:r>
              <a:rPr lang="zh-CN" altLang="en-US" sz="100" dirty="0">
                <a:solidFill>
                  <a:schemeClr val="accent5">
                    <a:lumMod val="50000"/>
                  </a:schemeClr>
                </a:solidFill>
                <a:latin typeface="Calibri"/>
                <a:ea typeface="宋体"/>
              </a:rPr>
              <a:t>素材下载：</a:t>
            </a:r>
            <a:r>
              <a:rPr lang="en-US" altLang="zh-CN" sz="100" dirty="0">
                <a:solidFill>
                  <a:schemeClr val="accent5">
                    <a:lumMod val="50000"/>
                  </a:schemeClr>
                </a:solidFill>
                <a:latin typeface="Calibri"/>
                <a:ea typeface="宋体"/>
              </a:rPr>
              <a:t>www.1ppt.com/sucai/</a:t>
            </a:r>
          </a:p>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背景图片：</a:t>
            </a:r>
            <a:r>
              <a:rPr lang="en-US" altLang="zh-CN" sz="100" dirty="0">
                <a:solidFill>
                  <a:schemeClr val="accent5">
                    <a:lumMod val="50000"/>
                  </a:schemeClr>
                </a:solidFill>
                <a:latin typeface="Calibri"/>
                <a:ea typeface="宋体"/>
              </a:rPr>
              <a:t>www.1ppt.com/beijing/      PPT</a:t>
            </a:r>
            <a:r>
              <a:rPr lang="zh-CN" altLang="en-US" sz="100" dirty="0">
                <a:solidFill>
                  <a:schemeClr val="accent5">
                    <a:lumMod val="50000"/>
                  </a:schemeClr>
                </a:solidFill>
                <a:latin typeface="Calibri"/>
                <a:ea typeface="宋体"/>
              </a:rPr>
              <a:t>图表下载：</a:t>
            </a:r>
            <a:r>
              <a:rPr lang="en-US" altLang="zh-CN" sz="100" dirty="0">
                <a:solidFill>
                  <a:schemeClr val="accent5">
                    <a:lumMod val="50000"/>
                  </a:schemeClr>
                </a:solidFill>
                <a:latin typeface="Calibri"/>
                <a:ea typeface="宋体"/>
              </a:rPr>
              <a:t>www.1ppt.com/tubiao/      </a:t>
            </a:r>
          </a:p>
          <a:p>
            <a:r>
              <a:rPr lang="zh-CN" altLang="en-US" sz="100" dirty="0">
                <a:solidFill>
                  <a:schemeClr val="accent5">
                    <a:lumMod val="50000"/>
                  </a:schemeClr>
                </a:solidFill>
                <a:latin typeface="Calibri"/>
                <a:ea typeface="宋体"/>
              </a:rPr>
              <a:t>优秀</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下载：</a:t>
            </a:r>
            <a:r>
              <a:rPr lang="en-US" altLang="zh-CN" sz="100" dirty="0">
                <a:solidFill>
                  <a:schemeClr val="accent5">
                    <a:lumMod val="50000"/>
                  </a:schemeClr>
                </a:solidFill>
                <a:latin typeface="Calibri"/>
                <a:ea typeface="宋体"/>
              </a:rPr>
              <a:t>www.1ppt.com/xiazai/        PPT</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www.1ppt.com/powerpoint/      </a:t>
            </a:r>
          </a:p>
          <a:p>
            <a:r>
              <a:rPr lang="en-US" altLang="zh-CN" sz="100" dirty="0">
                <a:solidFill>
                  <a:schemeClr val="accent5">
                    <a:lumMod val="50000"/>
                  </a:schemeClr>
                </a:solidFill>
                <a:latin typeface="Calibri"/>
                <a:ea typeface="宋体"/>
              </a:rPr>
              <a:t>Word</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www.1ppt.com/word/              Excel</a:t>
            </a:r>
            <a:r>
              <a:rPr lang="zh-CN" altLang="en-US" sz="100" dirty="0">
                <a:solidFill>
                  <a:schemeClr val="accent5">
                    <a:lumMod val="50000"/>
                  </a:schemeClr>
                </a:solidFill>
                <a:latin typeface="Calibri"/>
                <a:ea typeface="宋体"/>
              </a:rPr>
              <a:t>教程：</a:t>
            </a:r>
            <a:r>
              <a:rPr lang="en-US" altLang="zh-CN" sz="100" dirty="0">
                <a:solidFill>
                  <a:schemeClr val="accent5">
                    <a:lumMod val="50000"/>
                  </a:schemeClr>
                </a:solidFill>
                <a:latin typeface="Calibri"/>
                <a:ea typeface="宋体"/>
              </a:rPr>
              <a:t>www.1ppt.com/excel/  </a:t>
            </a:r>
          </a:p>
          <a:p>
            <a:r>
              <a:rPr lang="zh-CN" altLang="en-US" sz="100" dirty="0">
                <a:solidFill>
                  <a:schemeClr val="accent5">
                    <a:lumMod val="50000"/>
                  </a:schemeClr>
                </a:solidFill>
                <a:latin typeface="Calibri"/>
                <a:ea typeface="宋体"/>
              </a:rPr>
              <a:t>资料下载：</a:t>
            </a:r>
            <a:r>
              <a:rPr lang="en-US" altLang="zh-CN" sz="100" dirty="0">
                <a:solidFill>
                  <a:schemeClr val="accent5">
                    <a:lumMod val="50000"/>
                  </a:schemeClr>
                </a:solidFill>
                <a:latin typeface="Calibri"/>
                <a:ea typeface="宋体"/>
              </a:rPr>
              <a:t>www.1ppt.com/ziliao/                PPT</a:t>
            </a:r>
            <a:r>
              <a:rPr lang="zh-CN" altLang="en-US" sz="100" dirty="0">
                <a:solidFill>
                  <a:schemeClr val="accent5">
                    <a:lumMod val="50000"/>
                  </a:schemeClr>
                </a:solidFill>
                <a:latin typeface="Calibri"/>
                <a:ea typeface="宋体"/>
              </a:rPr>
              <a:t>课件下载：</a:t>
            </a:r>
            <a:r>
              <a:rPr lang="en-US" altLang="zh-CN" sz="100" dirty="0">
                <a:solidFill>
                  <a:schemeClr val="accent5">
                    <a:lumMod val="50000"/>
                  </a:schemeClr>
                </a:solidFill>
                <a:latin typeface="Calibri"/>
                <a:ea typeface="宋体"/>
              </a:rPr>
              <a:t>www.1ppt.com/kejian/ </a:t>
            </a:r>
          </a:p>
          <a:p>
            <a:r>
              <a:rPr lang="zh-CN" altLang="en-US" sz="100" dirty="0">
                <a:solidFill>
                  <a:schemeClr val="accent5">
                    <a:lumMod val="50000"/>
                  </a:schemeClr>
                </a:solidFill>
                <a:latin typeface="Calibri"/>
                <a:ea typeface="宋体"/>
              </a:rPr>
              <a:t>范文下载：</a:t>
            </a:r>
            <a:r>
              <a:rPr lang="en-US" altLang="zh-CN" sz="100" dirty="0">
                <a:solidFill>
                  <a:schemeClr val="accent5">
                    <a:lumMod val="50000"/>
                  </a:schemeClr>
                </a:solidFill>
                <a:latin typeface="Calibri"/>
                <a:ea typeface="宋体"/>
              </a:rPr>
              <a:t>www.1ppt.com/fanwen/             </a:t>
            </a:r>
            <a:r>
              <a:rPr lang="zh-CN" altLang="en-US" sz="100" dirty="0">
                <a:solidFill>
                  <a:schemeClr val="accent5">
                    <a:lumMod val="50000"/>
                  </a:schemeClr>
                </a:solidFill>
                <a:latin typeface="Calibri"/>
                <a:ea typeface="宋体"/>
              </a:rPr>
              <a:t>试卷下载：</a:t>
            </a:r>
            <a:r>
              <a:rPr lang="en-US" altLang="zh-CN" sz="100" dirty="0">
                <a:solidFill>
                  <a:schemeClr val="accent5">
                    <a:lumMod val="50000"/>
                  </a:schemeClr>
                </a:solidFill>
                <a:latin typeface="Calibri"/>
                <a:ea typeface="宋体"/>
              </a:rPr>
              <a:t>www.1ppt.com/shiti/  </a:t>
            </a:r>
          </a:p>
          <a:p>
            <a:r>
              <a:rPr lang="zh-CN" altLang="en-US" sz="100" dirty="0">
                <a:solidFill>
                  <a:schemeClr val="accent5">
                    <a:lumMod val="50000"/>
                  </a:schemeClr>
                </a:solidFill>
                <a:latin typeface="Calibri"/>
                <a:ea typeface="宋体"/>
              </a:rPr>
              <a:t>教案下载：</a:t>
            </a:r>
            <a:r>
              <a:rPr lang="en-US" altLang="zh-CN" sz="100" dirty="0">
                <a:solidFill>
                  <a:schemeClr val="accent5">
                    <a:lumMod val="50000"/>
                  </a:schemeClr>
                </a:solidFill>
                <a:latin typeface="Calibri"/>
                <a:ea typeface="宋体"/>
              </a:rPr>
              <a:t>www.1ppt.com/jiaoan/        </a:t>
            </a:r>
          </a:p>
          <a:p>
            <a:r>
              <a:rPr lang="zh-CN" altLang="en-US" sz="100" dirty="0">
                <a:solidFill>
                  <a:schemeClr val="accent5">
                    <a:lumMod val="50000"/>
                  </a:schemeClr>
                </a:solidFill>
                <a:latin typeface="Calibri"/>
                <a:ea typeface="宋体"/>
              </a:rPr>
              <a:t>字体下载：</a:t>
            </a:r>
            <a:r>
              <a:rPr lang="en-US" altLang="zh-CN" sz="100" dirty="0">
                <a:solidFill>
                  <a:schemeClr val="accent5">
                    <a:lumMod val="50000"/>
                  </a:schemeClr>
                </a:solidFill>
                <a:latin typeface="Calibri"/>
                <a:ea typeface="宋体"/>
              </a:rPr>
              <a:t>www.1ppt.com/ziti/</a:t>
            </a:r>
          </a:p>
          <a:p>
            <a:r>
              <a:rPr lang="en-US" altLang="zh-CN" sz="100" dirty="0">
                <a:solidFill>
                  <a:schemeClr val="accent5">
                    <a:lumMod val="50000"/>
                  </a:schemeClr>
                </a:solidFill>
                <a:latin typeface="Calibri"/>
                <a:ea typeface="宋体"/>
              </a:rPr>
              <a:t> </a:t>
            </a:r>
            <a:endParaRPr lang="zh-CN" altLang="en-US" sz="100" dirty="0">
              <a:solidFill>
                <a:schemeClr val="accent5">
                  <a:lumMod val="50000"/>
                </a:schemeClr>
              </a:solidFill>
              <a:latin typeface="Calibri"/>
              <a:ea typeface="宋体"/>
            </a:endParaRPr>
          </a:p>
        </p:txBody>
      </p:sp>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ltLang="zh-CN" dirty="0"/>
              <a:t>www.freepptbackgrounds.net</a:t>
            </a:r>
            <a:endParaRPr lang="zh-CN" altLang="en-US" dirty="0"/>
          </a:p>
        </p:txBody>
      </p:sp>
      <p:sp>
        <p:nvSpPr>
          <p:cNvPr id="4" name="内容占位符 3"/>
          <p:cNvSpPr>
            <a:spLocks noGrp="1"/>
          </p:cNvSpPr>
          <p:nvPr>
            <p:ph sz="half" idx="2" hasCustomPrompt="1"/>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字魂59号-创粗黑" panose="00000500000000000000" pitchFamily="2"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sym typeface="+mn-ea"/>
              </a:rPr>
              <a:t>www.freepptbackgrounds.net</a:t>
            </a:r>
            <a:endParaRPr dirty="0">
              <a:sym typeface="+mn-ea"/>
            </a:endParaRPr>
          </a:p>
        </p:txBody>
      </p:sp>
      <p:sp>
        <p:nvSpPr>
          <p:cNvPr id="6" name="内容占位符 5"/>
          <p:cNvSpPr>
            <a:spLocks noGrp="1"/>
          </p:cNvSpPr>
          <p:nvPr>
            <p:ph sz="quarter" idx="4" hasCustomPrompt="1"/>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2024/9/16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lide 6">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2024/9/16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7">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2024/9/16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stStyle>
          <a:p>
            <a:pPr lvl="0"/>
            <a:r>
              <a:rPr lang="tr-TR" dirty="0">
                <a:sym typeface="+mn-ea"/>
              </a:rPr>
              <a:t>www.freepptbackgrounds.net</a:t>
            </a:r>
            <a:endParaRPr dirty="0">
              <a:sym typeface="+mn-ea"/>
            </a:endParaRP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2024/9/16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hasCustomPrompt="1"/>
            <p:custDataLst>
              <p:tags r:id="rId6"/>
            </p:custDataLst>
          </p:nvPr>
        </p:nvSpPr>
        <p:spPr/>
        <p:txBody>
          <a:bodyPr/>
          <a:lstStyle/>
          <a:p>
            <a:r>
              <a:rPr lang="tr-TR" altLang="zh-CN" dirty="0"/>
              <a:t>Freepptbackgrounds.net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Slide 9">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竖排文字占位符 2"/>
          <p:cNvSpPr>
            <a:spLocks noGrp="1"/>
          </p:cNvSpPr>
          <p:nvPr>
            <p:ph type="body" orient="vert" idx="1" hasCustomPrompt="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tr-TR" altLang="zh-CN" dirty="0"/>
              <a:t>Freepptbackgrounds.net</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字魂59号-创粗黑" panose="00000500000000000000" pitchFamily="2" charset="-122"/>
              </a:defRPr>
            </a:lvl1pPr>
          </a:lstStyle>
          <a:p>
            <a:fld id="{760FBDFE-C587-4B4C-A407-44438C67B59E}" type="datetimeFigureOut">
              <a:rPr lang="zh-CN" altLang="en-US" smtClean="0"/>
              <a:pPr/>
              <a:t>2024/9/16</a:t>
            </a:fld>
            <a:endParaRPr lang="zh-CN" altLang="en-US" dirty="0"/>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字魂59号-创粗黑" panose="00000500000000000000" pitchFamily="2"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字魂59号-创粗黑" panose="00000500000000000000"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字魂59号-创粗黑" panose="00000500000000000000" pitchFamily="2"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字魂59号-创粗黑" panose="00000500000000000000" pitchFamily="2"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hyperlink" Target="https://cloudevents.io/" TargetMode="External"/><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hyperlink" Target="https://modelina.org/" TargetMode="External"/><Relationship Id="rId5" Type="http://schemas.openxmlformats.org/officeDocument/2006/relationships/hyperlink" Target="https://www.asyncapi.com/en" TargetMode="External"/><Relationship Id="rId4" Type="http://schemas.openxmlformats.org/officeDocument/2006/relationships/hyperlink" Target="https://nats.io/"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7"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8"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9"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10"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11"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12"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25" name="文本框 24"/>
          <p:cNvSpPr txBox="1"/>
          <p:nvPr/>
        </p:nvSpPr>
        <p:spPr>
          <a:xfrm>
            <a:off x="228600" y="2634605"/>
            <a:ext cx="12157075" cy="1446550"/>
          </a:xfrm>
          <a:prstGeom prst="rect">
            <a:avLst/>
          </a:prstGeom>
          <a:noFill/>
        </p:spPr>
        <p:txBody>
          <a:bodyPr wrap="square" rtlCol="0">
            <a:spAutoFit/>
          </a:bodyPr>
          <a:lstStyle/>
          <a:p>
            <a:pPr algn="ctr"/>
            <a:r>
              <a:rPr lang="en-US" sz="4400" dirty="0">
                <a:solidFill>
                  <a:schemeClr val="bg1"/>
                </a:solidFill>
              </a:rPr>
              <a:t>Harmonizing Asynchronous Systems: NATS, </a:t>
            </a:r>
            <a:r>
              <a:rPr lang="en-US" sz="4400" dirty="0" err="1">
                <a:solidFill>
                  <a:schemeClr val="bg1"/>
                </a:solidFill>
              </a:rPr>
              <a:t>CloudEvents</a:t>
            </a:r>
            <a:r>
              <a:rPr lang="en-US" sz="4400" dirty="0">
                <a:solidFill>
                  <a:schemeClr val="bg1"/>
                </a:solidFill>
              </a:rPr>
              <a:t>, and </a:t>
            </a:r>
            <a:r>
              <a:rPr lang="en-US" sz="4400" dirty="0" err="1">
                <a:solidFill>
                  <a:schemeClr val="bg1"/>
                </a:solidFill>
              </a:rPr>
              <a:t>AsyncAPI</a:t>
            </a:r>
            <a:endParaRPr lang="zh-CN" altLang="en-US" sz="44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01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279C4-0134-3AA5-7F6C-45EE06114C5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09FCE2C-ECA2-33AC-7F9C-14425B8AF91B}"/>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D9307AC-F947-04D2-7183-45A47D1341D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NATS</a:t>
              </a:r>
            </a:p>
          </p:txBody>
        </p:sp>
        <p:pic>
          <p:nvPicPr>
            <p:cNvPr id="5" name="图片 4" descr="10">
              <a:extLst>
                <a:ext uri="{FF2B5EF4-FFF2-40B4-BE49-F238E27FC236}">
                  <a16:creationId xmlns:a16="http://schemas.microsoft.com/office/drawing/2014/main" id="{ECF8428F-2D77-7C9A-9EAC-F4CF5FD16C3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677109FF-5CCB-17EF-DEED-79DB274ACB01}"/>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A69FB92-0535-DCC9-CF28-CD311CE089E3}"/>
              </a:ext>
            </a:extLst>
          </p:cNvPr>
          <p:cNvGrpSpPr/>
          <p:nvPr/>
        </p:nvGrpSpPr>
        <p:grpSpPr>
          <a:xfrm>
            <a:off x="4671060" y="1523337"/>
            <a:ext cx="7520940" cy="2670175"/>
            <a:chOff x="10475" y="3048"/>
            <a:chExt cx="7027" cy="4205"/>
          </a:xfrm>
        </p:grpSpPr>
        <p:sp>
          <p:nvSpPr>
            <p:cNvPr id="16" name="文本框 15">
              <a:extLst>
                <a:ext uri="{FF2B5EF4-FFF2-40B4-BE49-F238E27FC236}">
                  <a16:creationId xmlns:a16="http://schemas.microsoft.com/office/drawing/2014/main" id="{3DC13AE7-BA26-6360-8454-DB731DDE14B5}"/>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285750" indent="-285750" algn="l">
                <a:buFont typeface="Arial" panose="020B0604020202020204" pitchFamily="34" charset="0"/>
                <a:buChar char="•"/>
              </a:pPr>
              <a:r>
                <a:rPr lang="en-US" sz="2400" b="0" i="0" dirty="0">
                  <a:solidFill>
                    <a:schemeClr val="bg1"/>
                  </a:solidFill>
                  <a:effectLst/>
                </a:rPr>
                <a:t>Low latency and high performance.</a:t>
              </a:r>
            </a:p>
            <a:p>
              <a:pPr marL="285750" indent="-285750" algn="l">
                <a:buFont typeface="Arial" panose="020B0604020202020204" pitchFamily="34" charset="0"/>
                <a:buChar char="•"/>
              </a:pPr>
              <a:r>
                <a:rPr lang="en-US" sz="2400" b="0" i="0" dirty="0">
                  <a:solidFill>
                    <a:schemeClr val="bg1"/>
                  </a:solidFill>
                  <a:effectLst/>
                </a:rPr>
                <a:t>Supports multiple messaging patterns (e.g., pub/sub, request/reply, work queue, streaming, </a:t>
              </a:r>
              <a:r>
                <a:rPr lang="en-US" sz="2400" b="0" i="0" dirty="0" err="1">
                  <a:solidFill>
                    <a:schemeClr val="bg1"/>
                  </a:solidFill>
                  <a:effectLst/>
                </a:rPr>
                <a:t>etc</a:t>
              </a:r>
              <a:r>
                <a:rPr lang="en-US" sz="2400" b="0" i="0" dirty="0">
                  <a:solidFill>
                    <a:schemeClr val="bg1"/>
                  </a:solidFill>
                  <a:effectLst/>
                </a:rPr>
                <a:t>).</a:t>
              </a:r>
            </a:p>
            <a:p>
              <a:pPr marL="285750" indent="-285750" algn="l">
                <a:buFont typeface="Arial" panose="020B0604020202020204" pitchFamily="34" charset="0"/>
                <a:buChar char="•"/>
              </a:pPr>
              <a:r>
                <a:rPr lang="en-US" sz="2400" b="0" i="0" dirty="0">
                  <a:solidFill>
                    <a:schemeClr val="bg1"/>
                  </a:solidFill>
                  <a:effectLst/>
                </a:rPr>
                <a:t>Highly available with built-in resilience.</a:t>
              </a:r>
            </a:p>
            <a:p>
              <a:pPr marL="285750" indent="-285750" algn="l">
                <a:buFont typeface="Arial" panose="020B0604020202020204" pitchFamily="34" charset="0"/>
                <a:buChar char="•"/>
              </a:pPr>
              <a:r>
                <a:rPr lang="en-US" sz="2400" dirty="0">
                  <a:solidFill>
                    <a:schemeClr val="bg1"/>
                  </a:solidFill>
                </a:rPr>
                <a:t>CNCF Incubating Project.</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2DF5BC9C-52B6-787C-4E6D-2E260F8656F7}"/>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NATS – connectivity fabric</a:t>
              </a:r>
            </a:p>
          </p:txBody>
        </p:sp>
      </p:grpSp>
    </p:spTree>
    <p:custDataLst>
      <p:tags r:id="rId1"/>
    </p:custDataLst>
    <p:extLst>
      <p:ext uri="{BB962C8B-B14F-4D97-AF65-F5344CB8AC3E}">
        <p14:creationId xmlns:p14="http://schemas.microsoft.com/office/powerpoint/2010/main" val="3589665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246F0-0C7F-3D0E-575F-D6579AD41B6F}"/>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68B2175-3E92-5E6F-0102-9276C2BE2C6E}"/>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0B62B923-10A2-51AA-F4DD-814785C76B9A}"/>
              </a:ext>
            </a:extLst>
          </p:cNvPr>
          <p:cNvSpPr txBox="1"/>
          <p:nvPr/>
        </p:nvSpPr>
        <p:spPr>
          <a:xfrm>
            <a:off x="4603606"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CloudEvents</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42403283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a:extLst>
            <a:ext uri="{FF2B5EF4-FFF2-40B4-BE49-F238E27FC236}">
              <a16:creationId xmlns:a16="http://schemas.microsoft.com/office/drawing/2014/main" id="{33D3EB2C-E207-A100-46ED-458C0E460C10}"/>
            </a:ext>
          </a:extLst>
        </p:cNvPr>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02684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42D81-34C1-2CCE-147E-52D60D9EC8C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627AA1D-284F-1B13-EADB-AEFCF10A9294}"/>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9F4BE3AC-E812-EE1E-6108-C61F884AA786}"/>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645BF34F-AA2A-B7C8-2A45-C39C66189874}"/>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E34D82B5-C417-687D-1056-8BE3FF343AC6}"/>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018584D-8DB4-0199-AFF6-3767CBDF23D8}"/>
              </a:ext>
            </a:extLst>
          </p:cNvPr>
          <p:cNvGrpSpPr/>
          <p:nvPr/>
        </p:nvGrpSpPr>
        <p:grpSpPr>
          <a:xfrm>
            <a:off x="4671060" y="1523337"/>
            <a:ext cx="7520940" cy="2670175"/>
            <a:chOff x="10475" y="3048"/>
            <a:chExt cx="7027" cy="4205"/>
          </a:xfrm>
        </p:grpSpPr>
        <p:sp>
          <p:nvSpPr>
            <p:cNvPr id="16" name="文本框 15">
              <a:extLst>
                <a:ext uri="{FF2B5EF4-FFF2-40B4-BE49-F238E27FC236}">
                  <a16:creationId xmlns:a16="http://schemas.microsoft.com/office/drawing/2014/main" id="{FDF72003-ACCD-FD7A-317D-F2505A8C6AA7}"/>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Lightweight, essential metadata.</a:t>
              </a:r>
            </a:p>
            <a:p>
              <a:pPr marL="342900" indent="-342900" algn="l">
                <a:buFont typeface="Arial" panose="020B0604020202020204" pitchFamily="34" charset="0"/>
                <a:buChar char="•"/>
              </a:pPr>
              <a:r>
                <a:rPr lang="en-US" sz="2400" b="0" i="0" dirty="0">
                  <a:solidFill>
                    <a:schemeClr val="bg1"/>
                  </a:solidFill>
                  <a:effectLst/>
                </a:rPr>
                <a:t>Enhances interoperability between systems.</a:t>
              </a:r>
            </a:p>
            <a:p>
              <a:pPr marL="342900" indent="-342900" algn="l">
                <a:buFont typeface="Arial" panose="020B0604020202020204" pitchFamily="34" charset="0"/>
                <a:buChar char="•"/>
              </a:pPr>
              <a:r>
                <a:rPr lang="en-US" sz="2400" b="0" i="0" dirty="0">
                  <a:solidFill>
                    <a:schemeClr val="bg1"/>
                  </a:solidFill>
                  <a:effectLst/>
                </a:rPr>
                <a:t>Supports various event-driven architectures.</a:t>
              </a:r>
            </a:p>
            <a:p>
              <a:pPr marL="342900" indent="-342900" algn="l">
                <a:buFont typeface="Arial" panose="020B0604020202020204" pitchFamily="34" charset="0"/>
                <a:buChar char="•"/>
              </a:pPr>
              <a:r>
                <a:rPr lang="en-US" sz="2400" dirty="0">
                  <a:solidFill>
                    <a:schemeClr val="bg1"/>
                  </a:solidFill>
                </a:rPr>
                <a:t>Protocol agnostic</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CNCF Graduated Project.</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D2F86543-4734-8A1C-276B-429AF89E33F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CloudEvents</a:t>
              </a:r>
              <a:r>
                <a:rPr lang="en-US" altLang="zh-CN" sz="3200" b="1" dirty="0">
                  <a:solidFill>
                    <a:srgbClr val="1EE2F4"/>
                  </a:solidFill>
                  <a:ea typeface="字魂59号-创粗黑" panose="00000500000000000000" pitchFamily="2" charset="-122"/>
                  <a:sym typeface="+mn-ea"/>
                </a:rPr>
                <a:t> – message packaging</a:t>
              </a:r>
            </a:p>
          </p:txBody>
        </p:sp>
      </p:grpSp>
    </p:spTree>
    <p:custDataLst>
      <p:tags r:id="rId1"/>
    </p:custDataLst>
    <p:extLst>
      <p:ext uri="{BB962C8B-B14F-4D97-AF65-F5344CB8AC3E}">
        <p14:creationId xmlns:p14="http://schemas.microsoft.com/office/powerpoint/2010/main" val="34308821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9741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F76-D1DE-BAFC-EC2D-1D77BCFBD37B}"/>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0D8B727D-F83E-E522-7D40-30E3A5E4639D}"/>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5BF04CA-D76C-7338-02B3-592BEC6CB247}"/>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8694E7D5-C87D-4E1A-3336-8285A397D97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38533D04-6B14-54EF-7115-86E4920E86B8}"/>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D599B15-E6F8-2C93-3F35-AA65C5E71F67}"/>
              </a:ext>
            </a:extLst>
          </p:cNvPr>
          <p:cNvGrpSpPr/>
          <p:nvPr/>
        </p:nvGrpSpPr>
        <p:grpSpPr>
          <a:xfrm>
            <a:off x="5330627" y="1583298"/>
            <a:ext cx="7520940" cy="2670175"/>
            <a:chOff x="10475" y="3048"/>
            <a:chExt cx="7027" cy="4205"/>
          </a:xfrm>
        </p:grpSpPr>
        <p:sp>
          <p:nvSpPr>
            <p:cNvPr id="16" name="文本框 15">
              <a:extLst>
                <a:ext uri="{FF2B5EF4-FFF2-40B4-BE49-F238E27FC236}">
                  <a16:creationId xmlns:a16="http://schemas.microsoft.com/office/drawing/2014/main" id="{57C8C081-E5E8-7059-3960-1979206C585B}"/>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dirty="0" err="1">
                  <a:solidFill>
                    <a:schemeClr val="bg1"/>
                  </a:solidFill>
                </a:rPr>
                <a:t>specversion</a:t>
              </a:r>
              <a:r>
                <a:rPr lang="en-US" sz="2400" dirty="0">
                  <a:solidFill>
                    <a:schemeClr val="bg1"/>
                  </a:solidFill>
                </a:rPr>
                <a:t> – </a:t>
              </a:r>
              <a:r>
                <a:rPr lang="en-US" sz="2400" dirty="0" err="1">
                  <a:solidFill>
                    <a:schemeClr val="bg1"/>
                  </a:solidFill>
                </a:rPr>
                <a:t>CloudEvents</a:t>
              </a:r>
              <a:r>
                <a:rPr lang="en-US" sz="2400" dirty="0">
                  <a:solidFill>
                    <a:schemeClr val="bg1"/>
                  </a:solidFill>
                </a:rPr>
                <a:t> specification version.</a:t>
              </a:r>
              <a:endParaRPr lang="en-US" sz="2400" b="0" i="0" dirty="0">
                <a:solidFill>
                  <a:schemeClr val="bg1"/>
                </a:solidFill>
                <a:effectLst/>
              </a:endParaRPr>
            </a:p>
            <a:p>
              <a:pPr marL="342900" indent="-342900" algn="l">
                <a:buFont typeface="Arial" panose="020B0604020202020204" pitchFamily="34" charset="0"/>
                <a:buChar char="•"/>
              </a:pPr>
              <a:r>
                <a:rPr lang="en-US" sz="2400" b="0" i="0" dirty="0">
                  <a:solidFill>
                    <a:schemeClr val="bg1"/>
                  </a:solidFill>
                  <a:effectLst/>
                </a:rPr>
                <a:t>id – identifies the event.</a:t>
              </a:r>
            </a:p>
            <a:p>
              <a:pPr marL="342900" indent="-342900" algn="l">
                <a:buFont typeface="Arial" panose="020B0604020202020204" pitchFamily="34" charset="0"/>
                <a:buChar char="•"/>
              </a:pPr>
              <a:r>
                <a:rPr lang="en-US" sz="2400" dirty="0">
                  <a:solidFill>
                    <a:schemeClr val="bg1"/>
                  </a:solidFill>
                </a:rPr>
                <a:t>source – identifies the context in which the event happened. </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t</a:t>
              </a:r>
              <a:r>
                <a:rPr lang="en-US" sz="2400" b="0" i="0" dirty="0">
                  <a:solidFill>
                    <a:schemeClr val="bg1"/>
                  </a:solidFill>
                  <a:effectLst/>
                </a:rPr>
                <a:t>ype – describes the type of the event.</a:t>
              </a:r>
            </a:p>
          </p:txBody>
        </p:sp>
        <p:sp>
          <p:nvSpPr>
            <p:cNvPr id="17" name="文本框 16">
              <a:extLst>
                <a:ext uri="{FF2B5EF4-FFF2-40B4-BE49-F238E27FC236}">
                  <a16:creationId xmlns:a16="http://schemas.microsoft.com/office/drawing/2014/main" id="{DACFE6D2-3329-25DA-8DF3-AE247CCE7B59}"/>
                </a:ext>
              </a:extLst>
            </p:cNvPr>
            <p:cNvSpPr txBox="1"/>
            <p:nvPr/>
          </p:nvSpPr>
          <p:spPr>
            <a:xfrm>
              <a:off x="10489" y="3048"/>
              <a:ext cx="5768" cy="13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solidFill>
                    <a:srgbClr val="1EE2F4"/>
                  </a:solidFill>
                  <a:ea typeface="字魂59号-创粗黑" panose="00000500000000000000" pitchFamily="2" charset="-122"/>
                  <a:sym typeface="+mn-ea"/>
                </a:rPr>
                <a:t>J</a:t>
              </a:r>
              <a:r>
                <a:rPr lang="en-US" altLang="zh-CN" sz="4800" b="1" dirty="0">
                  <a:solidFill>
                    <a:schemeClr val="bg2"/>
                  </a:solidFill>
                  <a:ea typeface="字魂59号-创粗黑" panose="00000500000000000000" pitchFamily="2" charset="-122"/>
                  <a:sym typeface="+mn-ea"/>
                </a:rPr>
                <a:t>ust</a:t>
              </a:r>
              <a:r>
                <a:rPr lang="en-US" altLang="zh-CN" sz="4800" b="1" dirty="0">
                  <a:solidFill>
                    <a:srgbClr val="1EE2F4"/>
                  </a:solidFill>
                  <a:ea typeface="字魂59号-创粗黑" panose="00000500000000000000" pitchFamily="2" charset="-122"/>
                  <a:sym typeface="+mn-ea"/>
                </a:rPr>
                <a:t> E</a:t>
              </a:r>
              <a:r>
                <a:rPr lang="en-US" altLang="zh-CN" sz="4800" b="1" dirty="0">
                  <a:solidFill>
                    <a:schemeClr val="bg2"/>
                  </a:solidFill>
                  <a:ea typeface="字魂59号-创粗黑" panose="00000500000000000000" pitchFamily="2" charset="-122"/>
                  <a:sym typeface="+mn-ea"/>
                </a:rPr>
                <a:t>nough</a:t>
              </a:r>
              <a:r>
                <a:rPr lang="en-US" altLang="zh-CN" sz="4800" b="1" dirty="0">
                  <a:solidFill>
                    <a:srgbClr val="1EE2F4"/>
                  </a:solidFill>
                  <a:ea typeface="字魂59号-创粗黑" panose="00000500000000000000" pitchFamily="2" charset="-122"/>
                  <a:sym typeface="+mn-ea"/>
                </a:rPr>
                <a:t> M</a:t>
              </a:r>
              <a:r>
                <a:rPr lang="en-US" altLang="zh-CN" sz="4800" b="1" dirty="0">
                  <a:solidFill>
                    <a:schemeClr val="bg2"/>
                  </a:solidFill>
                  <a:ea typeface="字魂59号-创粗黑" panose="00000500000000000000" pitchFamily="2" charset="-122"/>
                  <a:sym typeface="+mn-ea"/>
                </a:rPr>
                <a:t>etadata</a:t>
              </a:r>
            </a:p>
          </p:txBody>
        </p:sp>
      </p:grpSp>
    </p:spTree>
    <p:custDataLst>
      <p:tags r:id="rId1"/>
    </p:custDataLst>
    <p:extLst>
      <p:ext uri="{BB962C8B-B14F-4D97-AF65-F5344CB8AC3E}">
        <p14:creationId xmlns:p14="http://schemas.microsoft.com/office/powerpoint/2010/main" val="239205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032DE-92A5-8F7D-46DA-B60F868BA9AB}"/>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B38A84D5-960B-8059-2C0C-6C7EA01584D2}"/>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6CE860F1-6E0E-BB7F-56F2-C0FAE02CA19A}"/>
              </a:ext>
            </a:extLst>
          </p:cNvPr>
          <p:cNvSpPr txBox="1"/>
          <p:nvPr/>
        </p:nvSpPr>
        <p:spPr>
          <a:xfrm>
            <a:off x="4738517"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AsyncAPI</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1778163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11000" b="-1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3134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69DF-CFC8-6D66-9EF5-5141538FE0B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B9453AB-8D7E-C625-F620-31B3A1717090}"/>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302B8DA-4DE7-8401-4BCD-B3DCF659F84B}"/>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AsyncAPI</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1A9CC202-9780-CE59-31D9-D6A9B96CEAFD}"/>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A25F0008-3FB3-A50D-4B65-807A727C04EC}"/>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B569363-5A25-A156-12A0-E4B44549FF28}"/>
              </a:ext>
            </a:extLst>
          </p:cNvPr>
          <p:cNvGrpSpPr/>
          <p:nvPr/>
        </p:nvGrpSpPr>
        <p:grpSpPr>
          <a:xfrm>
            <a:off x="5330627" y="1583298"/>
            <a:ext cx="7520940" cy="3039110"/>
            <a:chOff x="10475" y="3048"/>
            <a:chExt cx="7027" cy="4786"/>
          </a:xfrm>
        </p:grpSpPr>
        <p:sp>
          <p:nvSpPr>
            <p:cNvPr id="16" name="文本框 15">
              <a:extLst>
                <a:ext uri="{FF2B5EF4-FFF2-40B4-BE49-F238E27FC236}">
                  <a16:creationId xmlns:a16="http://schemas.microsoft.com/office/drawing/2014/main" id="{C51AAB10-6EEE-8B81-8E5C-826C2B52AD43}"/>
                </a:ext>
              </a:extLst>
            </p:cNvPr>
            <p:cNvSpPr txBox="1"/>
            <p:nvPr/>
          </p:nvSpPr>
          <p:spPr>
            <a:xfrm>
              <a:off x="10475" y="4199"/>
              <a:ext cx="7027" cy="3635"/>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Defines how messages are sent and received.</a:t>
              </a:r>
            </a:p>
            <a:p>
              <a:pPr marL="342900" indent="-342900" algn="l">
                <a:buFont typeface="Arial" panose="020B0604020202020204" pitchFamily="34" charset="0"/>
                <a:buChar char="•"/>
              </a:pPr>
              <a:r>
                <a:rPr lang="en-US" sz="2400" b="0" i="0" dirty="0">
                  <a:solidFill>
                    <a:schemeClr val="bg1"/>
                  </a:solidFill>
                  <a:effectLst/>
                </a:rPr>
                <a:t>Ensures consistency across services.</a:t>
              </a:r>
            </a:p>
            <a:p>
              <a:pPr marL="342900" indent="-342900" algn="l">
                <a:buFont typeface="Arial" panose="020B0604020202020204" pitchFamily="34" charset="0"/>
                <a:buChar char="•"/>
              </a:pPr>
              <a:r>
                <a:rPr lang="en-US" sz="2400" b="0" i="0" dirty="0">
                  <a:solidFill>
                    <a:schemeClr val="bg1"/>
                  </a:solidFill>
                  <a:effectLst/>
                </a:rPr>
                <a:t>Provides clear documentation for developers.</a:t>
              </a:r>
            </a:p>
            <a:p>
              <a:pPr marL="342900" indent="-342900" algn="l">
                <a:buFont typeface="Arial" panose="020B0604020202020204" pitchFamily="34" charset="0"/>
                <a:buChar char="•"/>
              </a:pPr>
              <a:r>
                <a:rPr lang="en-US" sz="2400" b="0" i="0" dirty="0">
                  <a:solidFill>
                    <a:schemeClr val="bg1"/>
                  </a:solidFill>
                  <a:effectLst/>
                </a:rPr>
                <a:t>Provides various tooling for docs, code gen, </a:t>
              </a:r>
              <a:r>
                <a:rPr lang="en-US" sz="2400" b="0" i="0" dirty="0" err="1">
                  <a:solidFill>
                    <a:schemeClr val="bg1"/>
                  </a:solidFill>
                  <a:effectLst/>
                </a:rPr>
                <a:t>etc</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Joined Linux Foundation in 2021</a:t>
              </a:r>
              <a:endParaRPr lang="en-US" sz="2400" b="0" i="0" dirty="0">
                <a:solidFill>
                  <a:schemeClr val="bg1"/>
                </a:solidFill>
                <a:effectLst/>
              </a:endParaRPr>
            </a:p>
            <a:p>
              <a:pPr marL="342900" indent="-342900" algn="l">
                <a:buFont typeface="Arial" panose="020B0604020202020204" pitchFamily="34" charset="0"/>
                <a:buChar char="•"/>
              </a:pP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E83E3ABA-5706-6BBD-2B33-18D189A76471}"/>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AsyncAPI</a:t>
              </a:r>
              <a:r>
                <a:rPr lang="en-US" altLang="zh-CN" sz="3200" b="1" dirty="0">
                  <a:solidFill>
                    <a:srgbClr val="1EE2F4"/>
                  </a:solidFill>
                  <a:ea typeface="字魂59号-创粗黑" panose="00000500000000000000" pitchFamily="2" charset="-122"/>
                  <a:sym typeface="+mn-ea"/>
                </a:rPr>
                <a:t> – routes descriptions</a:t>
              </a:r>
            </a:p>
          </p:txBody>
        </p:sp>
      </p:grpSp>
    </p:spTree>
    <p:custDataLst>
      <p:tags r:id="rId1"/>
    </p:custDataLst>
    <p:extLst>
      <p:ext uri="{BB962C8B-B14F-4D97-AF65-F5344CB8AC3E}">
        <p14:creationId xmlns:p14="http://schemas.microsoft.com/office/powerpoint/2010/main" val="26081167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3194B-BF26-DC86-69EA-7A577810A36D}"/>
            </a:ext>
          </a:extLst>
        </p:cNvPr>
        <p:cNvGrpSpPr/>
        <p:nvPr/>
      </p:nvGrpSpPr>
      <p:grpSpPr>
        <a:xfrm>
          <a:off x="0" y="0"/>
          <a:ext cx="0" cy="0"/>
          <a:chOff x="0" y="0"/>
          <a:chExt cx="0" cy="0"/>
        </a:xfrm>
      </p:grpSpPr>
      <p:pic>
        <p:nvPicPr>
          <p:cNvPr id="8" name="图片 7" descr="27">
            <a:extLst>
              <a:ext uri="{FF2B5EF4-FFF2-40B4-BE49-F238E27FC236}">
                <a16:creationId xmlns:a16="http://schemas.microsoft.com/office/drawing/2014/main" id="{68A552DB-3C8C-AD4B-9087-8D2E87C0486E}"/>
              </a:ext>
            </a:extLst>
          </p:cNvPr>
          <p:cNvPicPr>
            <a:picLocks noChangeAspect="1"/>
          </p:cNvPicPr>
          <p:nvPr/>
        </p:nvPicPr>
        <p:blipFill>
          <a:blip r:embed="rId4"/>
          <a:stretch>
            <a:fillRect/>
          </a:stretch>
        </p:blipFill>
        <p:spPr>
          <a:xfrm rot="10800000">
            <a:off x="1699260" y="-139700"/>
            <a:ext cx="10556875" cy="2132965"/>
          </a:xfrm>
          <a:prstGeom prst="rect">
            <a:avLst/>
          </a:prstGeom>
        </p:spPr>
      </p:pic>
      <p:pic>
        <p:nvPicPr>
          <p:cNvPr id="10" name="图片 9" descr="13">
            <a:extLst>
              <a:ext uri="{FF2B5EF4-FFF2-40B4-BE49-F238E27FC236}">
                <a16:creationId xmlns:a16="http://schemas.microsoft.com/office/drawing/2014/main" id="{E1DE0F09-3B5F-45B6-D508-E2E2E7D5C693}"/>
              </a:ext>
            </a:extLst>
          </p:cNvPr>
          <p:cNvPicPr>
            <a:picLocks noChangeAspect="1"/>
          </p:cNvPicPr>
          <p:nvPr/>
        </p:nvPicPr>
        <p:blipFill>
          <a:blip r:embed="rId5"/>
          <a:stretch>
            <a:fillRect/>
          </a:stretch>
        </p:blipFill>
        <p:spPr>
          <a:xfrm>
            <a:off x="8214360" y="3412490"/>
            <a:ext cx="1653540" cy="1953260"/>
          </a:xfrm>
          <a:prstGeom prst="rect">
            <a:avLst/>
          </a:prstGeom>
        </p:spPr>
      </p:pic>
      <p:pic>
        <p:nvPicPr>
          <p:cNvPr id="11" name="图片 10" descr="13">
            <a:extLst>
              <a:ext uri="{FF2B5EF4-FFF2-40B4-BE49-F238E27FC236}">
                <a16:creationId xmlns:a16="http://schemas.microsoft.com/office/drawing/2014/main" id="{3E93FD1B-F8A4-5548-3E59-04776F96E652}"/>
              </a:ext>
            </a:extLst>
          </p:cNvPr>
          <p:cNvPicPr>
            <a:picLocks noChangeAspect="1"/>
          </p:cNvPicPr>
          <p:nvPr/>
        </p:nvPicPr>
        <p:blipFill>
          <a:blip r:embed="rId5"/>
          <a:stretch>
            <a:fillRect/>
          </a:stretch>
        </p:blipFill>
        <p:spPr>
          <a:xfrm rot="9900000">
            <a:off x="3403600" y="1727835"/>
            <a:ext cx="722630" cy="854075"/>
          </a:xfrm>
          <a:prstGeom prst="rect">
            <a:avLst/>
          </a:prstGeom>
        </p:spPr>
      </p:pic>
      <p:pic>
        <p:nvPicPr>
          <p:cNvPr id="12" name="图片 11" descr="13">
            <a:extLst>
              <a:ext uri="{FF2B5EF4-FFF2-40B4-BE49-F238E27FC236}">
                <a16:creationId xmlns:a16="http://schemas.microsoft.com/office/drawing/2014/main" id="{FDA8EE15-91CF-75F5-238E-3D1C5032B50D}"/>
              </a:ext>
            </a:extLst>
          </p:cNvPr>
          <p:cNvPicPr>
            <a:picLocks noChangeAspect="1"/>
          </p:cNvPicPr>
          <p:nvPr/>
        </p:nvPicPr>
        <p:blipFill>
          <a:blip r:embed="rId5"/>
          <a:stretch>
            <a:fillRect/>
          </a:stretch>
        </p:blipFill>
        <p:spPr>
          <a:xfrm rot="9900000">
            <a:off x="2809875" y="1777365"/>
            <a:ext cx="391795" cy="463550"/>
          </a:xfrm>
          <a:prstGeom prst="rect">
            <a:avLst/>
          </a:prstGeom>
        </p:spPr>
      </p:pic>
      <p:sp>
        <p:nvSpPr>
          <p:cNvPr id="25" name="文本框 24">
            <a:extLst>
              <a:ext uri="{FF2B5EF4-FFF2-40B4-BE49-F238E27FC236}">
                <a16:creationId xmlns:a16="http://schemas.microsoft.com/office/drawing/2014/main" id="{D821D79E-88E7-E504-1B91-4BA06DF94191}"/>
              </a:ext>
            </a:extLst>
          </p:cNvPr>
          <p:cNvSpPr txBox="1"/>
          <p:nvPr/>
        </p:nvSpPr>
        <p:spPr>
          <a:xfrm>
            <a:off x="1804011" y="533658"/>
            <a:ext cx="7909652" cy="1938992"/>
          </a:xfrm>
          <a:prstGeom prst="rect">
            <a:avLst/>
          </a:prstGeom>
          <a:noFill/>
        </p:spPr>
        <p:txBody>
          <a:bodyPr wrap="square" rtlCol="0">
            <a:spAutoFit/>
          </a:bodyPr>
          <a:lstStyle/>
          <a:p>
            <a:pPr algn="ctr"/>
            <a:r>
              <a:rPr lang="en-US" sz="12000" dirty="0">
                <a:solidFill>
                  <a:srgbClr val="1EE2F4"/>
                </a:solidFill>
              </a:rPr>
              <a:t>Hello</a:t>
            </a:r>
            <a:r>
              <a:rPr lang="en-US" sz="9600" dirty="0">
                <a:solidFill>
                  <a:srgbClr val="1EE2F4"/>
                </a:solidFill>
              </a:rPr>
              <a:t>!</a:t>
            </a:r>
            <a:endParaRPr lang="zh-CN" altLang="en-US" sz="9600" b="1" spc="300" dirty="0">
              <a:solidFill>
                <a:srgbClr val="1EE2F4"/>
              </a:solidFill>
              <a:effectLst>
                <a:outerShdw blurRad="38100" dist="38100" dir="2700000" algn="tl">
                  <a:srgbClr val="000000">
                    <a:alpha val="43137"/>
                  </a:srgbClr>
                </a:outerShdw>
              </a:effectLst>
              <a:ea typeface="字魂59号-创粗黑" panose="00000500000000000000" pitchFamily="2" charset="-122"/>
            </a:endParaRPr>
          </a:p>
        </p:txBody>
      </p:sp>
      <p:sp>
        <p:nvSpPr>
          <p:cNvPr id="2" name="文本框 24">
            <a:extLst>
              <a:ext uri="{FF2B5EF4-FFF2-40B4-BE49-F238E27FC236}">
                <a16:creationId xmlns:a16="http://schemas.microsoft.com/office/drawing/2014/main" id="{C8DCE57D-5A81-A6E1-2D12-B404B8C1C74A}"/>
              </a:ext>
            </a:extLst>
          </p:cNvPr>
          <p:cNvSpPr txBox="1"/>
          <p:nvPr/>
        </p:nvSpPr>
        <p:spPr>
          <a:xfrm>
            <a:off x="1509312" y="2506254"/>
            <a:ext cx="10556876" cy="2893100"/>
          </a:xfrm>
          <a:prstGeom prst="rect">
            <a:avLst/>
          </a:prstGeom>
          <a:noFill/>
        </p:spPr>
        <p:txBody>
          <a:bodyPr wrap="square" rtlCol="0">
            <a:spAutoFit/>
          </a:bodyPr>
          <a:lstStyle/>
          <a:p>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Artur </a:t>
            </a:r>
            <a:r>
              <a:rPr lang="en-US" altLang="zh-CN" sz="4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Ciocanu</a:t>
            </a:r>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endParaRPr lang="en-US" altLang="zh-CN"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here today to talk about NATS,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CloudEvents</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 and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AsyncAPI</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br>
              <a:rPr lang="en-US" altLang="zh-CN" sz="2400" b="1"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Twitter/X: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artur_ciocanu</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LinkedIn: https://</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www.linkedin.com</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/in/</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GitHub: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endParaRPr lang="zh-CN" altLang="en-US" sz="2400"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890794090"/>
      </p:ext>
    </p:extLst>
  </p:cSld>
  <p:clrMapOvr>
    <a:masterClrMapping/>
  </p:clrMapOvr>
  <mc:AlternateContent xmlns:mc="http://schemas.openxmlformats.org/markup-compatibility/2006">
    <mc:Choice xmlns:p14="http://schemas.microsoft.com/office/powerpoint/2010/main" Requires="p14">
      <p:transition spd="slow" advTm="6578">
        <p14:reveal/>
      </p:transition>
    </mc:Choice>
    <mc:Fallback>
      <p:transition spd="slow" advTm="657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F34B2-D5E1-2288-6E22-26362AB17D47}"/>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5CD9AB4-ED12-2BE1-E42B-8DBCA324E70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7E7782C1-8E28-A4B7-A435-411EE527E12E}"/>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Demo Setup</a:t>
            </a:r>
          </a:p>
        </p:txBody>
      </p:sp>
    </p:spTree>
    <p:custDataLst>
      <p:tags r:id="rId1"/>
    </p:custDataLst>
    <p:extLst>
      <p:ext uri="{BB962C8B-B14F-4D97-AF65-F5344CB8AC3E}">
        <p14:creationId xmlns:p14="http://schemas.microsoft.com/office/powerpoint/2010/main" val="35146375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l="1000" t="1000" r="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3738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94A9-1F2A-CD97-4F7A-0B74A1D4A63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97ED744A-7F35-7BC7-EB23-D36E5E08A918}"/>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47C34159-5CB7-5D37-747E-645125AD46E1}"/>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Conclusion</a:t>
            </a:r>
          </a:p>
        </p:txBody>
      </p:sp>
    </p:spTree>
    <p:custDataLst>
      <p:tags r:id="rId1"/>
    </p:custDataLst>
    <p:extLst>
      <p:ext uri="{BB962C8B-B14F-4D97-AF65-F5344CB8AC3E}">
        <p14:creationId xmlns:p14="http://schemas.microsoft.com/office/powerpoint/2010/main" val="16808825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B6166-F200-8495-884B-C04BAB4629A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3BBD52F-F965-B93D-1E69-A71E70BAA0AC}"/>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51FC018-A48B-3BA5-4C1C-63F30976349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Conclusion</a:t>
              </a:r>
            </a:p>
          </p:txBody>
        </p:sp>
        <p:pic>
          <p:nvPicPr>
            <p:cNvPr id="5" name="图片 4" descr="10">
              <a:extLst>
                <a:ext uri="{FF2B5EF4-FFF2-40B4-BE49-F238E27FC236}">
                  <a16:creationId xmlns:a16="http://schemas.microsoft.com/office/drawing/2014/main" id="{FE04462F-DD3B-E983-AD98-33285C60E580}"/>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25964FB0-DD57-3E2E-A68E-57FB9E04B8F0}"/>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D935307F-A13F-A424-FA03-B486CA3D6E80}"/>
              </a:ext>
            </a:extLst>
          </p:cNvPr>
          <p:cNvGrpSpPr/>
          <p:nvPr/>
        </p:nvGrpSpPr>
        <p:grpSpPr>
          <a:xfrm>
            <a:off x="4551138" y="1773882"/>
            <a:ext cx="7520940" cy="2670175"/>
            <a:chOff x="10475" y="3048"/>
            <a:chExt cx="7027" cy="4205"/>
          </a:xfrm>
        </p:grpSpPr>
        <p:sp>
          <p:nvSpPr>
            <p:cNvPr id="16" name="文本框 15">
              <a:extLst>
                <a:ext uri="{FF2B5EF4-FFF2-40B4-BE49-F238E27FC236}">
                  <a16:creationId xmlns:a16="http://schemas.microsoft.com/office/drawing/2014/main" id="{06FCF9CC-9817-1738-AEC0-9F2CEF102D14}"/>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NATS – transport, the nervous system.</a:t>
              </a:r>
            </a:p>
            <a:p>
              <a:pPr marL="342900" indent="-342900" algn="l">
                <a:buFont typeface="Arial" panose="020B0604020202020204" pitchFamily="34" charset="0"/>
                <a:buChar char="•"/>
              </a:pPr>
              <a:r>
                <a:rPr lang="en-US" sz="2400" b="0" i="0" dirty="0" err="1">
                  <a:solidFill>
                    <a:schemeClr val="bg1"/>
                  </a:solidFill>
                  <a:effectLst/>
                </a:rPr>
                <a:t>CloudEvents</a:t>
              </a:r>
              <a:r>
                <a:rPr lang="en-US" sz="2400" b="0" i="0" dirty="0">
                  <a:solidFill>
                    <a:schemeClr val="bg1"/>
                  </a:solidFill>
                  <a:effectLst/>
                </a:rPr>
                <a:t> - the perfect packaging with a little bit of JEM.</a:t>
              </a:r>
            </a:p>
            <a:p>
              <a:pPr marL="342900" indent="-342900" algn="l">
                <a:buFont typeface="Arial" panose="020B0604020202020204" pitchFamily="34" charset="0"/>
                <a:buChar char="•"/>
              </a:pPr>
              <a:r>
                <a:rPr lang="en-US" sz="2400" b="0" i="0" dirty="0" err="1">
                  <a:solidFill>
                    <a:schemeClr val="bg1"/>
                  </a:solidFill>
                  <a:effectLst/>
                </a:rPr>
                <a:t>AsyncAPI</a:t>
              </a:r>
              <a:r>
                <a:rPr lang="en-US" sz="2400" b="0" i="0" dirty="0">
                  <a:solidFill>
                    <a:schemeClr val="bg1"/>
                  </a:solidFill>
                  <a:effectLst/>
                </a:rPr>
                <a:t> – the route planner for a smooth delivery</a:t>
              </a:r>
            </a:p>
            <a:p>
              <a:pPr marL="342900" indent="-342900" algn="l">
                <a:buFont typeface="Arial" panose="020B0604020202020204" pitchFamily="34" charset="0"/>
                <a:buChar char="•"/>
              </a:pP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F1307AC5-A2A6-51D2-B41E-D38D0BEECFA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i="0" dirty="0">
                  <a:solidFill>
                    <a:schemeClr val="bg1"/>
                  </a:solidFill>
                  <a:effectLst/>
                </a:rPr>
                <a:t>Key Takeaways</a:t>
              </a:r>
            </a:p>
          </p:txBody>
        </p:sp>
      </p:grpSp>
    </p:spTree>
    <p:custDataLst>
      <p:tags r:id="rId1"/>
    </p:custDataLst>
    <p:extLst>
      <p:ext uri="{BB962C8B-B14F-4D97-AF65-F5344CB8AC3E}">
        <p14:creationId xmlns:p14="http://schemas.microsoft.com/office/powerpoint/2010/main" val="18921784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3140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16"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17"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24"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26"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27"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28"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30" name="文本框 24"/>
          <p:cNvSpPr txBox="1"/>
          <p:nvPr/>
        </p:nvSpPr>
        <p:spPr>
          <a:xfrm>
            <a:off x="34925" y="2750234"/>
            <a:ext cx="12157075" cy="1200329"/>
          </a:xfrm>
          <a:prstGeom prst="rect">
            <a:avLst/>
          </a:prstGeom>
          <a:noFill/>
        </p:spPr>
        <p:txBody>
          <a:bodyPr wrap="square" rtlCol="0">
            <a:spAutoFit/>
          </a:bodyPr>
          <a:lstStyle/>
          <a:p>
            <a:pPr algn="ctr"/>
            <a:r>
              <a:rPr lang="tr-TR" altLang="zh-CN" sz="7200" b="1" spc="300" dirty="0">
                <a:solidFill>
                  <a:schemeClr val="bg1"/>
                </a:solidFill>
                <a:effectLst>
                  <a:outerShdw blurRad="38100" dist="38100" dir="2700000" algn="tl">
                    <a:srgbClr val="000000">
                      <a:alpha val="43137"/>
                    </a:srgbClr>
                  </a:outerShdw>
                </a:effectLst>
                <a:ea typeface="字魂59号-创粗黑" panose="00000500000000000000" pitchFamily="2" charset="-122"/>
              </a:rPr>
              <a:t>THANK YOU !</a:t>
            </a:r>
            <a:endParaRPr lang="zh-CN" altLang="en-US" sz="72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2CA3C-276F-6BEC-9E60-2B8B51A7C607}"/>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544596C0-0240-4D6E-F0E3-97A63A04836B}"/>
              </a:ext>
            </a:extLst>
          </p:cNvPr>
          <p:cNvSpPr txBox="1"/>
          <p:nvPr/>
        </p:nvSpPr>
        <p:spPr>
          <a:xfrm>
            <a:off x="3974644" y="0"/>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Resources</a:t>
            </a:r>
          </a:p>
        </p:txBody>
      </p:sp>
      <p:sp>
        <p:nvSpPr>
          <p:cNvPr id="3" name="文本框 15">
            <a:extLst>
              <a:ext uri="{FF2B5EF4-FFF2-40B4-BE49-F238E27FC236}">
                <a16:creationId xmlns:a16="http://schemas.microsoft.com/office/drawing/2014/main" id="{5CD143F3-AD10-6F90-7658-D99316277736}"/>
              </a:ext>
            </a:extLst>
          </p:cNvPr>
          <p:cNvSpPr txBox="1"/>
          <p:nvPr/>
        </p:nvSpPr>
        <p:spPr>
          <a:xfrm>
            <a:off x="420850" y="1074509"/>
            <a:ext cx="11350300" cy="427809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3200" b="0" i="0" dirty="0">
                <a:solidFill>
                  <a:schemeClr val="bg1"/>
                </a:solidFill>
                <a:effectLst/>
                <a:hlinkClick r:id="rId4">
                  <a:extLst>
                    <a:ext uri="{A12FA001-AC4F-418D-AE19-62706E023703}">
                      <ahyp:hlinkClr xmlns:ahyp="http://schemas.microsoft.com/office/drawing/2018/hyperlinkcolor" val="tx"/>
                    </a:ext>
                  </a:extLst>
                </a:hlinkClick>
              </a:rPr>
              <a:t>https://nats.io/</a:t>
            </a:r>
            <a:endParaRPr lang="en-US" sz="3200" b="0" i="0" dirty="0">
              <a:solidFill>
                <a:schemeClr val="bg1"/>
              </a:solidFill>
              <a:effectLst/>
            </a:endParaRPr>
          </a:p>
          <a:p>
            <a:pPr marL="342900" indent="-342900" algn="l">
              <a:buFont typeface="Arial" panose="020B0604020202020204" pitchFamily="34" charset="0"/>
              <a:buChar char="•"/>
            </a:pPr>
            <a:r>
              <a:rPr lang="en-US" sz="3200" b="0" i="0" dirty="0">
                <a:solidFill>
                  <a:schemeClr val="bg1"/>
                </a:solidFill>
                <a:effectLst/>
                <a:hlinkClick r:id="rId5">
                  <a:extLst>
                    <a:ext uri="{A12FA001-AC4F-418D-AE19-62706E023703}">
                      <ahyp:hlinkClr xmlns:ahyp="http://schemas.microsoft.com/office/drawing/2018/hyperlinkcolor" val="tx"/>
                    </a:ext>
                  </a:extLst>
                </a:hlinkClick>
              </a:rPr>
              <a:t>https://www.asyncapi.com/en</a:t>
            </a:r>
            <a:endParaRPr lang="en-US" sz="3200" b="0" i="0" dirty="0">
              <a:solidFill>
                <a:schemeClr val="bg1"/>
              </a:solidFill>
              <a:effectLst/>
            </a:endParaRPr>
          </a:p>
          <a:p>
            <a:pPr marL="342900" indent="-342900" algn="l">
              <a:buFont typeface="Arial" panose="020B0604020202020204" pitchFamily="34" charset="0"/>
              <a:buChar char="•"/>
            </a:pPr>
            <a:r>
              <a:rPr lang="en-US" sz="3200" dirty="0">
                <a:solidFill>
                  <a:schemeClr val="bg1"/>
                </a:solidFill>
                <a:hlinkClick r:id="rId6">
                  <a:extLst>
                    <a:ext uri="{A12FA001-AC4F-418D-AE19-62706E023703}">
                      <ahyp:hlinkClr xmlns:ahyp="http://schemas.microsoft.com/office/drawing/2018/hyperlinkcolor" val="tx"/>
                    </a:ext>
                  </a:extLst>
                </a:hlinkClick>
              </a:rPr>
              <a:t>https://modelina.org/</a:t>
            </a:r>
            <a:endParaRPr lang="en-US" sz="3200" dirty="0">
              <a:solidFill>
                <a:schemeClr val="bg1"/>
              </a:solidFill>
            </a:endParaRPr>
          </a:p>
          <a:p>
            <a:pPr marL="342900" indent="-342900" algn="l">
              <a:buFont typeface="Arial" panose="020B0604020202020204" pitchFamily="34" charset="0"/>
              <a:buChar char="•"/>
            </a:pPr>
            <a:r>
              <a:rPr lang="en-US" sz="3200" dirty="0">
                <a:solidFill>
                  <a:schemeClr val="bg1"/>
                </a:solidFill>
                <a:hlinkClick r:id="rId7">
                  <a:extLst>
                    <a:ext uri="{A12FA001-AC4F-418D-AE19-62706E023703}">
                      <ahyp:hlinkClr xmlns:ahyp="http://schemas.microsoft.com/office/drawing/2018/hyperlinkcolor" val="tx"/>
                    </a:ext>
                  </a:extLst>
                </a:hlinkClick>
              </a:rPr>
              <a:t>https://cloudevents.io/</a:t>
            </a:r>
            <a:endParaRPr lang="en-US" sz="3200" dirty="0">
              <a:solidFill>
                <a:schemeClr val="bg1"/>
              </a:solidFill>
            </a:endParaRPr>
          </a:p>
          <a:p>
            <a:pPr marL="342900" indent="-342900" algn="l">
              <a:buFont typeface="Arial" panose="020B0604020202020204" pitchFamily="34" charset="0"/>
              <a:buChar char="•"/>
            </a:pPr>
            <a:r>
              <a:rPr lang="en-US" sz="3200" dirty="0">
                <a:solidFill>
                  <a:schemeClr val="bg1"/>
                </a:solidFill>
              </a:rPr>
              <a:t>https://</a:t>
            </a:r>
            <a:r>
              <a:rPr lang="en-US" sz="3200" dirty="0" err="1">
                <a:solidFill>
                  <a:schemeClr val="bg1"/>
                </a:solidFill>
              </a:rPr>
              <a:t>github.com</a:t>
            </a:r>
            <a:r>
              <a:rPr lang="en-US" sz="3200" dirty="0">
                <a:solidFill>
                  <a:schemeClr val="bg1"/>
                </a:solidFill>
              </a:rPr>
              <a:t>/</a:t>
            </a:r>
            <a:r>
              <a:rPr lang="en-US" sz="3200" dirty="0" err="1">
                <a:solidFill>
                  <a:schemeClr val="bg1"/>
                </a:solidFill>
              </a:rPr>
              <a:t>artur-ciocanu</a:t>
            </a:r>
            <a:r>
              <a:rPr lang="en-US" sz="3200" dirty="0">
                <a:solidFill>
                  <a:schemeClr val="bg1"/>
                </a:solidFill>
              </a:rPr>
              <a:t>/presentations/tree/main/apidays-conf-london-2024/code</a:t>
            </a:r>
          </a:p>
          <a:p>
            <a:pPr marL="342900" indent="-342900" algn="l">
              <a:buFont typeface="Arial" panose="020B0604020202020204" pitchFamily="34" charset="0"/>
              <a:buChar char="•"/>
            </a:pPr>
            <a:endParaRPr lang="en-US" sz="2400" b="0" i="0" dirty="0">
              <a:solidFill>
                <a:schemeClr val="bg1"/>
              </a:solidFill>
              <a:effectLst/>
            </a:endParaRPr>
          </a:p>
          <a:p>
            <a:pPr marL="342900" indent="-342900" algn="l">
              <a:buFont typeface="Arial" panose="020B0604020202020204" pitchFamily="34" charset="0"/>
              <a:buChar char="•"/>
            </a:pPr>
            <a:endParaRPr lang="en-US" sz="2400" b="0" i="0" dirty="0">
              <a:solidFill>
                <a:schemeClr val="bg1"/>
              </a:solidFill>
              <a:effectLst/>
            </a:endParaRPr>
          </a:p>
        </p:txBody>
      </p:sp>
    </p:spTree>
    <p:custDataLst>
      <p:tags r:id="rId1"/>
    </p:custDataLst>
    <p:extLst>
      <p:ext uri="{BB962C8B-B14F-4D97-AF65-F5344CB8AC3E}">
        <p14:creationId xmlns:p14="http://schemas.microsoft.com/office/powerpoint/2010/main" val="20477366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4"/>
          <a:stretch>
            <a:fillRect/>
          </a:stretch>
        </p:blipFill>
        <p:spPr>
          <a:xfrm>
            <a:off x="-29210" y="4827270"/>
            <a:ext cx="12251055" cy="2067560"/>
          </a:xfrm>
          <a:prstGeom prst="rect">
            <a:avLst/>
          </a:prstGeom>
        </p:spPr>
      </p:pic>
      <p:pic>
        <p:nvPicPr>
          <p:cNvPr id="5" name="图片 4" descr="15"/>
          <p:cNvPicPr>
            <a:picLocks noChangeAspect="1"/>
          </p:cNvPicPr>
          <p:nvPr/>
        </p:nvPicPr>
        <p:blipFill>
          <a:blip r:embed="rId4"/>
          <a:stretch>
            <a:fillRect/>
          </a:stretch>
        </p:blipFill>
        <p:spPr>
          <a:xfrm rot="10800000">
            <a:off x="-29210" y="1905"/>
            <a:ext cx="12251055" cy="2067560"/>
          </a:xfrm>
          <a:prstGeom prst="rect">
            <a:avLst/>
          </a:prstGeom>
        </p:spPr>
      </p:pic>
      <p:sp>
        <p:nvSpPr>
          <p:cNvPr id="6" name="文本框 5"/>
          <p:cNvSpPr txBox="1"/>
          <p:nvPr/>
        </p:nvSpPr>
        <p:spPr>
          <a:xfrm>
            <a:off x="528808" y="1415435"/>
            <a:ext cx="9276371" cy="1015663"/>
          </a:xfrm>
          <a:prstGeom prst="rect">
            <a:avLst/>
          </a:prstGeom>
          <a:noFill/>
        </p:spPr>
        <p:txBody>
          <a:bodyPr wrap="square" rtlCol="0">
            <a:spAutoFit/>
          </a:bodyPr>
          <a:lstStyle/>
          <a:p>
            <a:pPr algn="ctr"/>
            <a:r>
              <a:rPr lang="zh-CN" altLang="en-US" sz="6000" b="1" dirty="0">
                <a:solidFill>
                  <a:srgbClr val="1EE2F4"/>
                </a:solidFill>
                <a:ea typeface="字魂59号-创粗黑" panose="00000500000000000000" pitchFamily="2" charset="-122"/>
              </a:rPr>
              <a:t>Contents</a:t>
            </a:r>
          </a:p>
        </p:txBody>
      </p:sp>
      <p:sp>
        <p:nvSpPr>
          <p:cNvPr id="12" name="文本框 11"/>
          <p:cNvSpPr txBox="1"/>
          <p:nvPr/>
        </p:nvSpPr>
        <p:spPr>
          <a:xfrm>
            <a:off x="3781425" y="2431098"/>
            <a:ext cx="4572000" cy="3970318"/>
          </a:xfrm>
          <a:prstGeom prst="rect">
            <a:avLst/>
          </a:prstGeom>
          <a:noFill/>
        </p:spPr>
        <p:txBody>
          <a:bodyPr wrap="square" rtlCol="0">
            <a:spAutoFit/>
          </a:bodyPr>
          <a:lstStyle/>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Introduction</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NATS</a:t>
            </a: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CloudEvents</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AsyncAPI</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Demo</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Conclusion</a:t>
            </a:r>
          </a:p>
          <a:p>
            <a:pPr marL="571500" indent="-571500" algn="ctr">
              <a:buFont typeface="Arial" panose="020B0604020202020204" pitchFamily="34" charset="0"/>
              <a:buChar char="•"/>
            </a:pPr>
            <a:endParaRPr lang="en-US" altLang="zh-CN" sz="3600" dirty="0">
              <a:solidFill>
                <a:schemeClr val="bg1"/>
              </a:solidFill>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9"/>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p:cNvSpPr txBox="1"/>
          <p:nvPr/>
        </p:nvSpPr>
        <p:spPr>
          <a:xfrm>
            <a:off x="4078951"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Introduction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787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4701540" cy="2325370"/>
            <a:chOff x="-13" y="-9"/>
            <a:chExt cx="7404" cy="3662"/>
          </a:xfrm>
        </p:grpSpPr>
        <p:sp>
          <p:nvSpPr>
            <p:cNvPr id="15" name="文本框 14"/>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p:cNvGrpSpPr/>
          <p:nvPr/>
        </p:nvGrpSpPr>
        <p:grpSpPr>
          <a:xfrm>
            <a:off x="6825036" y="1595120"/>
            <a:ext cx="4676842" cy="1562100"/>
            <a:chOff x="10475" y="3048"/>
            <a:chExt cx="7027" cy="2460"/>
          </a:xfrm>
        </p:grpSpPr>
        <p:sp>
          <p:nvSpPr>
            <p:cNvPr id="16" name="文本框 15"/>
            <p:cNvSpPr txBox="1"/>
            <p:nvPr/>
          </p:nvSpPr>
          <p:spPr>
            <a:xfrm>
              <a:off x="10475" y="4199"/>
              <a:ext cx="7027" cy="1309"/>
            </a:xfrm>
            <a:prstGeom prst="rect">
              <a:avLst/>
            </a:prstGeom>
            <a:noFill/>
          </p:spPr>
          <p:txBody>
            <a:bodyPr wrap="square" rtlCol="0">
              <a:spAutoFit/>
              <a:scene3d>
                <a:camera prst="orthographicFront"/>
                <a:lightRig rig="threePt" dir="t"/>
              </a:scene3d>
              <a:sp3d contourW="12700"/>
            </a:bodyPr>
            <a:lstStyle/>
            <a:p>
              <a:pPr algn="l"/>
              <a:r>
                <a:rPr lang="en-US" sz="2400" dirty="0">
                  <a:solidFill>
                    <a:schemeClr val="bg1"/>
                  </a:solidFill>
                </a:rPr>
                <a:t>Blending different parts to create a cohesive and pleasing whole</a:t>
              </a:r>
              <a:endParaRPr lang="en-US" sz="2400" b="0" i="0" dirty="0">
                <a:solidFill>
                  <a:schemeClr val="bg1"/>
                </a:solidFill>
                <a:effectLst/>
              </a:endParaRPr>
            </a:p>
          </p:txBody>
        </p:sp>
        <p:sp>
          <p:nvSpPr>
            <p:cNvPr id="17" name="文本框 16"/>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Harmonizing</a:t>
              </a:r>
            </a:p>
          </p:txBody>
        </p:sp>
      </p:grpSp>
      <p:grpSp>
        <p:nvGrpSpPr>
          <p:cNvPr id="2" name="组合 13">
            <a:extLst>
              <a:ext uri="{FF2B5EF4-FFF2-40B4-BE49-F238E27FC236}">
                <a16:creationId xmlns:a16="http://schemas.microsoft.com/office/drawing/2014/main" id="{2F94330B-C9E1-A738-0CC7-EA631594044B}"/>
              </a:ext>
            </a:extLst>
          </p:cNvPr>
          <p:cNvGrpSpPr/>
          <p:nvPr/>
        </p:nvGrpSpPr>
        <p:grpSpPr>
          <a:xfrm>
            <a:off x="1382167" y="1595120"/>
            <a:ext cx="4805138" cy="1562100"/>
            <a:chOff x="10475" y="3048"/>
            <a:chExt cx="7027" cy="2460"/>
          </a:xfrm>
        </p:grpSpPr>
        <p:sp>
          <p:nvSpPr>
            <p:cNvPr id="3" name="文本框 15">
              <a:extLst>
                <a:ext uri="{FF2B5EF4-FFF2-40B4-BE49-F238E27FC236}">
                  <a16:creationId xmlns:a16="http://schemas.microsoft.com/office/drawing/2014/main" id="{151F02E4-9EC5-85C0-D6E1-A2E6BB7A8FA4}"/>
                </a:ext>
              </a:extLst>
            </p:cNvPr>
            <p:cNvSpPr txBox="1"/>
            <p:nvPr/>
          </p:nvSpPr>
          <p:spPr>
            <a:xfrm>
              <a:off x="10475" y="4199"/>
              <a:ext cx="7027" cy="1309"/>
            </a:xfrm>
            <a:prstGeom prst="rect">
              <a:avLst/>
            </a:prstGeom>
            <a:noFill/>
          </p:spPr>
          <p:txBody>
            <a:bodyPr wrap="square" rtlCol="0">
              <a:spAutoFit/>
              <a:scene3d>
                <a:camera prst="orthographicFront"/>
                <a:lightRig rig="threePt" dir="t"/>
              </a:scene3d>
              <a:sp3d contourW="12700"/>
            </a:bodyPr>
            <a:lstStyle/>
            <a:p>
              <a:pPr algn="l"/>
              <a:r>
                <a:rPr lang="en-US" sz="2400" dirty="0">
                  <a:solidFill>
                    <a:schemeClr val="bg1"/>
                  </a:solidFill>
                </a:rPr>
                <a:t>A state where different elements come together seamlessly, creating a sense of peace and unity</a:t>
              </a:r>
              <a:endParaRPr lang="en-US" sz="2400" b="0" i="0" dirty="0">
                <a:solidFill>
                  <a:schemeClr val="bg1"/>
                </a:solidFill>
                <a:effectLst/>
              </a:endParaRPr>
            </a:p>
          </p:txBody>
        </p:sp>
        <p:sp>
          <p:nvSpPr>
            <p:cNvPr id="4" name="文本框 16">
              <a:extLst>
                <a:ext uri="{FF2B5EF4-FFF2-40B4-BE49-F238E27FC236}">
                  <a16:creationId xmlns:a16="http://schemas.microsoft.com/office/drawing/2014/main" id="{98A84F12-5579-79CC-0A86-BDC54A32342E}"/>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Harmony</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1981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3736340" cy="2325370"/>
            <a:chOff x="-13" y="-9"/>
            <a:chExt cx="5884" cy="3662"/>
          </a:xfrm>
        </p:grpSpPr>
        <p:sp>
          <p:nvSpPr>
            <p:cNvPr id="15" name="文本框 14"/>
            <p:cNvSpPr txBox="1"/>
            <p:nvPr/>
          </p:nvSpPr>
          <p:spPr>
            <a:xfrm>
              <a:off x="1712" y="1132"/>
              <a:ext cx="415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32" name="TextBox 13"/>
          <p:cNvSpPr txBox="1"/>
          <p:nvPr/>
        </p:nvSpPr>
        <p:spPr>
          <a:xfrm>
            <a:off x="7995391" y="3807962"/>
            <a:ext cx="2085587"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AsyncAPI</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37" name="图片 36" descr="15"/>
          <p:cNvPicPr>
            <a:picLocks noChangeAspect="1"/>
          </p:cNvPicPr>
          <p:nvPr/>
        </p:nvPicPr>
        <p:blipFill>
          <a:blip r:embed="rId5"/>
          <a:srcRect b="34443"/>
          <a:stretch>
            <a:fillRect/>
          </a:stretch>
        </p:blipFill>
        <p:spPr>
          <a:xfrm>
            <a:off x="-7620" y="5516245"/>
            <a:ext cx="12203430" cy="1350010"/>
          </a:xfrm>
          <a:prstGeom prst="rect">
            <a:avLst/>
          </a:prstGeom>
        </p:spPr>
      </p:pic>
      <p:pic>
        <p:nvPicPr>
          <p:cNvPr id="13" name="Picture 12" descr="A logo of a company&#10;&#10;Description automatically generated">
            <a:extLst>
              <a:ext uri="{FF2B5EF4-FFF2-40B4-BE49-F238E27FC236}">
                <a16:creationId xmlns:a16="http://schemas.microsoft.com/office/drawing/2014/main" id="{C8C980B0-E367-7722-A62E-09A5D369D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1204" y="1754822"/>
            <a:ext cx="1841500" cy="1905000"/>
          </a:xfrm>
          <a:prstGeom prst="rect">
            <a:avLst/>
          </a:prstGeom>
        </p:spPr>
      </p:pic>
      <p:pic>
        <p:nvPicPr>
          <p:cNvPr id="39" name="Picture 38" descr="A blue and black logo&#10;&#10;Description automatically generated">
            <a:extLst>
              <a:ext uri="{FF2B5EF4-FFF2-40B4-BE49-F238E27FC236}">
                <a16:creationId xmlns:a16="http://schemas.microsoft.com/office/drawing/2014/main" id="{F904892E-EC19-1A0F-9026-6102B1A79D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5014" y="1600274"/>
            <a:ext cx="2814576" cy="1519871"/>
          </a:xfrm>
          <a:prstGeom prst="rect">
            <a:avLst/>
          </a:prstGeom>
        </p:spPr>
      </p:pic>
      <p:sp>
        <p:nvSpPr>
          <p:cNvPr id="40" name="TextBox 13">
            <a:extLst>
              <a:ext uri="{FF2B5EF4-FFF2-40B4-BE49-F238E27FC236}">
                <a16:creationId xmlns:a16="http://schemas.microsoft.com/office/drawing/2014/main" id="{D7B19100-857D-7D5B-14A6-6963CDCA5C7B}"/>
              </a:ext>
            </a:extLst>
          </p:cNvPr>
          <p:cNvSpPr txBox="1"/>
          <p:nvPr/>
        </p:nvSpPr>
        <p:spPr>
          <a:xfrm>
            <a:off x="2620010" y="3807962"/>
            <a:ext cx="1108075" cy="553998"/>
          </a:xfrm>
          <a:prstGeom prst="rect">
            <a:avLst/>
          </a:prstGeom>
          <a:noFill/>
        </p:spPr>
        <p:txBody>
          <a:bodyPr wrap="square" lIns="0" tIns="0" rIns="0" bIns="0">
            <a:spAutoFit/>
          </a:bodyPr>
          <a:lstStyle/>
          <a:p>
            <a:pPr algn="ctr" defTabSz="912495">
              <a:spcBef>
                <a:spcPct val="20000"/>
              </a:spcBef>
              <a:defRPr/>
            </a:pPr>
            <a:r>
              <a:rPr lang="en-US" sz="3600" b="1" dirty="0">
                <a:solidFill>
                  <a:schemeClr val="bg1"/>
                </a:solidFill>
                <a:ea typeface="字魂59号-创粗黑" panose="00000500000000000000" pitchFamily="2" charset="-122"/>
                <a:cs typeface="+mn-ea"/>
                <a:sym typeface="Arial" panose="020B0604020202020204" pitchFamily="34" charset="0"/>
              </a:rPr>
              <a:t>NATS</a:t>
            </a:r>
          </a:p>
        </p:txBody>
      </p:sp>
      <p:sp>
        <p:nvSpPr>
          <p:cNvPr id="41" name="TextBox 13">
            <a:extLst>
              <a:ext uri="{FF2B5EF4-FFF2-40B4-BE49-F238E27FC236}">
                <a16:creationId xmlns:a16="http://schemas.microsoft.com/office/drawing/2014/main" id="{D949CED6-3FC3-F481-610D-BEB68A65CEA9}"/>
              </a:ext>
            </a:extLst>
          </p:cNvPr>
          <p:cNvSpPr txBox="1"/>
          <p:nvPr/>
        </p:nvSpPr>
        <p:spPr>
          <a:xfrm>
            <a:off x="4693926" y="3835718"/>
            <a:ext cx="2516751"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CloudEvents</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43" name="Picture 42" descr="A logo of a company&#10;&#10;Description automatically generated">
            <a:extLst>
              <a:ext uri="{FF2B5EF4-FFF2-40B4-BE49-F238E27FC236}">
                <a16:creationId xmlns:a16="http://schemas.microsoft.com/office/drawing/2014/main" id="{AD474BB9-D4F9-7873-9F33-778F363B54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9298" y="1549400"/>
            <a:ext cx="1905000" cy="187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9A005-ABD5-2767-CDCE-57144CBC54F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17CD93CC-4379-9730-3A3E-A32A16C20CF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29006944-A54D-34FB-9E66-BC33B23A1284}"/>
              </a:ext>
            </a:extLst>
          </p:cNvPr>
          <p:cNvSpPr txBox="1"/>
          <p:nvPr/>
        </p:nvSpPr>
        <p:spPr>
          <a:xfrm>
            <a:off x="5233193"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NATS</a:t>
            </a:r>
          </a:p>
        </p:txBody>
      </p:sp>
    </p:spTree>
    <p:custDataLst>
      <p:tags r:id="rId1"/>
    </p:custDataLst>
    <p:extLst>
      <p:ext uri="{BB962C8B-B14F-4D97-AF65-F5344CB8AC3E}">
        <p14:creationId xmlns:p14="http://schemas.microsoft.com/office/powerpoint/2010/main" val="866196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G来了"/>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5G Technology Speed Template，Freepptbackgrounds.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1414</Words>
  <Application>Microsoft Macintosh PowerPoint</Application>
  <PresentationFormat>Widescreen</PresentationFormat>
  <Paragraphs>148</Paragraphs>
  <Slides>26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Arial</vt:lpstr>
      <vt:lpstr>Calibri</vt:lpstr>
      <vt:lpstr>Calibri Light</vt:lpstr>
      <vt:lpstr>Wingdings</vt:lpstr>
      <vt:lpstr>字魂59号-创粗黑</vt:lpstr>
      <vt:lpstr>5G Technology Speed Template，Freepptbackgrounds.net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Freepptbackgrounds.net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 Speed Template</dc:title>
  <dc:subject>Freepptbackgrounds.net</dc:subject>
  <dc:creator>Powerpoint Template</dc:creator>
  <cp:keywords>5G Technology Speed Template</cp:keywords>
  <dc:description>5G Technology Speed Template_x000d_
www.freepptbackgrounds.net</dc:description>
  <cp:lastModifiedBy>Artur Ciocanu</cp:lastModifiedBy>
  <cp:revision>40</cp:revision>
  <dcterms:created xsi:type="dcterms:W3CDTF">2019-04-30T15:06:07Z</dcterms:created>
  <dcterms:modified xsi:type="dcterms:W3CDTF">2024-09-16T15:44:59Z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